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2"/>
  </p:notesMasterIdLst>
  <p:sldIdLst>
    <p:sldId id="256" r:id="rId2"/>
    <p:sldId id="264" r:id="rId3"/>
    <p:sldId id="269" r:id="rId4"/>
    <p:sldId id="268" r:id="rId5"/>
    <p:sldId id="371" r:id="rId6"/>
    <p:sldId id="289" r:id="rId7"/>
    <p:sldId id="274" r:id="rId8"/>
    <p:sldId id="330" r:id="rId9"/>
    <p:sldId id="297" r:id="rId10"/>
    <p:sldId id="266" r:id="rId11"/>
    <p:sldId id="284" r:id="rId12"/>
    <p:sldId id="286" r:id="rId13"/>
    <p:sldId id="299" r:id="rId14"/>
    <p:sldId id="327" r:id="rId15"/>
    <p:sldId id="328" r:id="rId16"/>
    <p:sldId id="302" r:id="rId17"/>
    <p:sldId id="395" r:id="rId18"/>
    <p:sldId id="301" r:id="rId19"/>
    <p:sldId id="329" r:id="rId20"/>
    <p:sldId id="303" r:id="rId21"/>
    <p:sldId id="307" r:id="rId22"/>
    <p:sldId id="308" r:id="rId23"/>
    <p:sldId id="396" r:id="rId24"/>
    <p:sldId id="310" r:id="rId25"/>
    <p:sldId id="322" r:id="rId26"/>
    <p:sldId id="319" r:id="rId27"/>
    <p:sldId id="378" r:id="rId28"/>
    <p:sldId id="333" r:id="rId29"/>
    <p:sldId id="261" r:id="rId30"/>
    <p:sldId id="324" r:id="rId31"/>
    <p:sldId id="393" r:id="rId32"/>
    <p:sldId id="275" r:id="rId33"/>
    <p:sldId id="380" r:id="rId34"/>
    <p:sldId id="397" r:id="rId35"/>
    <p:sldId id="398" r:id="rId36"/>
    <p:sldId id="399" r:id="rId37"/>
    <p:sldId id="406" r:id="rId38"/>
    <p:sldId id="400" r:id="rId39"/>
    <p:sldId id="401" r:id="rId40"/>
    <p:sldId id="402" r:id="rId41"/>
    <p:sldId id="403" r:id="rId42"/>
    <p:sldId id="404" r:id="rId43"/>
    <p:sldId id="405" r:id="rId44"/>
    <p:sldId id="410" r:id="rId45"/>
    <p:sldId id="407" r:id="rId46"/>
    <p:sldId id="394" r:id="rId47"/>
    <p:sldId id="369" r:id="rId48"/>
    <p:sldId id="408" r:id="rId49"/>
    <p:sldId id="409" r:id="rId50"/>
    <p:sldId id="295" r:id="rId5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432FF"/>
    <a:srgbClr val="FFCC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0EC5DC0-C5C7-4B82-8BEE-58D963957B71}" v="3" dt="2018-11-13T10:19:25.86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607" autoAdjust="0"/>
    <p:restoredTop sz="89325"/>
  </p:normalViewPr>
  <p:slideViewPr>
    <p:cSldViewPr snapToGrid="0">
      <p:cViewPr varScale="1">
        <p:scale>
          <a:sx n="83" d="100"/>
          <a:sy n="83" d="100"/>
        </p:scale>
        <p:origin x="424"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8" Type="http://schemas.microsoft.com/office/2015/10/relationships/revisionInfo" Target="revisionInfo.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microsoft.com/office/2016/11/relationships/changesInfo" Target="changesInfos/changesInfo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effe " userId="346bc836-98ad-415c-a878-3da6cae6c854" providerId="ADAL" clId="{90EC5DC0-C5C7-4B82-8BEE-58D963957B71}"/>
    <pc:docChg chg="custSel modSld">
      <pc:chgData name="Heffe " userId="346bc836-98ad-415c-a878-3da6cae6c854" providerId="ADAL" clId="{90EC5DC0-C5C7-4B82-8BEE-58D963957B71}" dt="2018-11-13T10:22:18.928" v="68" actId="1076"/>
      <pc:docMkLst>
        <pc:docMk/>
      </pc:docMkLst>
      <pc:sldChg chg="modSp">
        <pc:chgData name="Heffe " userId="346bc836-98ad-415c-a878-3da6cae6c854" providerId="ADAL" clId="{90EC5DC0-C5C7-4B82-8BEE-58D963957B71}" dt="2018-11-13T10:21:34.460" v="55" actId="20577"/>
        <pc:sldMkLst>
          <pc:docMk/>
          <pc:sldMk cId="141562799" sldId="397"/>
        </pc:sldMkLst>
        <pc:spChg chg="mod">
          <ac:chgData name="Heffe " userId="346bc836-98ad-415c-a878-3da6cae6c854" providerId="ADAL" clId="{90EC5DC0-C5C7-4B82-8BEE-58D963957B71}" dt="2018-11-13T10:21:34.460" v="55" actId="20577"/>
          <ac:spMkLst>
            <pc:docMk/>
            <pc:sldMk cId="141562799" sldId="397"/>
            <ac:spMk id="7" creationId="{A3C41C5B-C718-45FF-B875-040A97848B48}"/>
          </ac:spMkLst>
        </pc:spChg>
      </pc:sldChg>
      <pc:sldChg chg="modSp">
        <pc:chgData name="Heffe " userId="346bc836-98ad-415c-a878-3da6cae6c854" providerId="ADAL" clId="{90EC5DC0-C5C7-4B82-8BEE-58D963957B71}" dt="2018-11-13T10:21:41.039" v="59" actId="20577"/>
        <pc:sldMkLst>
          <pc:docMk/>
          <pc:sldMk cId="640795098" sldId="398"/>
        </pc:sldMkLst>
        <pc:spChg chg="mod">
          <ac:chgData name="Heffe " userId="346bc836-98ad-415c-a878-3da6cae6c854" providerId="ADAL" clId="{90EC5DC0-C5C7-4B82-8BEE-58D963957B71}" dt="2018-11-13T10:21:41.039" v="59" actId="20577"/>
          <ac:spMkLst>
            <pc:docMk/>
            <pc:sldMk cId="640795098" sldId="398"/>
            <ac:spMk id="7" creationId="{A3C41C5B-C718-45FF-B875-040A97848B48}"/>
          </ac:spMkLst>
        </pc:spChg>
      </pc:sldChg>
      <pc:sldChg chg="modSp">
        <pc:chgData name="Heffe " userId="346bc836-98ad-415c-a878-3da6cae6c854" providerId="ADAL" clId="{90EC5DC0-C5C7-4B82-8BEE-58D963957B71}" dt="2018-11-13T10:21:48.540" v="64" actId="27636"/>
        <pc:sldMkLst>
          <pc:docMk/>
          <pc:sldMk cId="805335142" sldId="399"/>
        </pc:sldMkLst>
        <pc:spChg chg="mod">
          <ac:chgData name="Heffe " userId="346bc836-98ad-415c-a878-3da6cae6c854" providerId="ADAL" clId="{90EC5DC0-C5C7-4B82-8BEE-58D963957B71}" dt="2018-11-13T10:21:48.540" v="64" actId="27636"/>
          <ac:spMkLst>
            <pc:docMk/>
            <pc:sldMk cId="805335142" sldId="399"/>
            <ac:spMk id="7" creationId="{A3C41C5B-C718-45FF-B875-040A97848B48}"/>
          </ac:spMkLst>
        </pc:spChg>
      </pc:sldChg>
      <pc:sldChg chg="modSp">
        <pc:chgData name="Heffe " userId="346bc836-98ad-415c-a878-3da6cae6c854" providerId="ADAL" clId="{90EC5DC0-C5C7-4B82-8BEE-58D963957B71}" dt="2018-11-13T10:22:18.928" v="68" actId="1076"/>
        <pc:sldMkLst>
          <pc:docMk/>
          <pc:sldMk cId="2051071399" sldId="406"/>
        </pc:sldMkLst>
        <pc:spChg chg="mod">
          <ac:chgData name="Heffe " userId="346bc836-98ad-415c-a878-3da6cae6c854" providerId="ADAL" clId="{90EC5DC0-C5C7-4B82-8BEE-58D963957B71}" dt="2018-11-13T10:22:12.935" v="67" actId="14100"/>
          <ac:spMkLst>
            <pc:docMk/>
            <pc:sldMk cId="2051071399" sldId="406"/>
            <ac:spMk id="7" creationId="{A3C41C5B-C718-45FF-B875-040A97848B48}"/>
          </ac:spMkLst>
        </pc:spChg>
        <pc:spChg chg="mod">
          <ac:chgData name="Heffe " userId="346bc836-98ad-415c-a878-3da6cae6c854" providerId="ADAL" clId="{90EC5DC0-C5C7-4B82-8BEE-58D963957B71}" dt="2018-11-13T10:22:18.928" v="68" actId="1076"/>
          <ac:spMkLst>
            <pc:docMk/>
            <pc:sldMk cId="2051071399" sldId="406"/>
            <ac:spMk id="10" creationId="{D6239A73-DF73-46ED-BD57-2A185D345C9C}"/>
          </ac:spMkLst>
        </pc:spChg>
      </pc:sldChg>
      <pc:sldChg chg="modSp">
        <pc:chgData name="Heffe " userId="346bc836-98ad-415c-a878-3da6cae6c854" providerId="ADAL" clId="{90EC5DC0-C5C7-4B82-8BEE-58D963957B71}" dt="2018-11-13T10:19:25.863" v="2" actId="207"/>
        <pc:sldMkLst>
          <pc:docMk/>
          <pc:sldMk cId="2252695070" sldId="409"/>
        </pc:sldMkLst>
        <pc:spChg chg="mod">
          <ac:chgData name="Heffe " userId="346bc836-98ad-415c-a878-3da6cae6c854" providerId="ADAL" clId="{90EC5DC0-C5C7-4B82-8BEE-58D963957B71}" dt="2018-11-13T10:19:15.789" v="0" actId="207"/>
          <ac:spMkLst>
            <pc:docMk/>
            <pc:sldMk cId="2252695070" sldId="409"/>
            <ac:spMk id="24" creationId="{0AEA1585-9617-4625-A4E8-C417A5ADE155}"/>
          </ac:spMkLst>
        </pc:spChg>
        <pc:spChg chg="mod">
          <ac:chgData name="Heffe " userId="346bc836-98ad-415c-a878-3da6cae6c854" providerId="ADAL" clId="{90EC5DC0-C5C7-4B82-8BEE-58D963957B71}" dt="2018-11-13T10:19:25.863" v="2" actId="207"/>
          <ac:spMkLst>
            <pc:docMk/>
            <pc:sldMk cId="2252695070" sldId="409"/>
            <ac:spMk id="25" creationId="{DD93403E-2A3B-4017-9A65-1294F4A411BE}"/>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DE847C3-CAAB-4C8B-865F-F8AD5BDB186D}" type="doc">
      <dgm:prSet loTypeId="urn:microsoft.com/office/officeart/2005/8/layout/radial6" loCatId="cycle" qsTypeId="urn:microsoft.com/office/officeart/2005/8/quickstyle/simple1" qsCatId="simple" csTypeId="urn:microsoft.com/office/officeart/2005/8/colors/accent1_2" csCatId="accent1" phldr="1"/>
      <dgm:spPr/>
      <dgm:t>
        <a:bodyPr/>
        <a:lstStyle/>
        <a:p>
          <a:endParaRPr lang="en-US"/>
        </a:p>
      </dgm:t>
    </dgm:pt>
    <dgm:pt modelId="{0ECB683B-2034-4695-A10D-A077302913E8}">
      <dgm:prSet phldrT="[Text]" custT="1"/>
      <dgm:spPr>
        <a:solidFill>
          <a:srgbClr val="FF0000"/>
        </a:solidFill>
      </dgm:spPr>
      <dgm:t>
        <a:bodyPr/>
        <a:lstStyle/>
        <a:p>
          <a:r>
            <a:rPr lang="en-US" sz="1600" b="1" dirty="0"/>
            <a:t>Model</a:t>
          </a:r>
        </a:p>
      </dgm:t>
    </dgm:pt>
    <dgm:pt modelId="{ACDA7F78-BC68-4A8C-A931-3D0FF0F1917E}" type="parTrans" cxnId="{5FDE43A6-BF89-4D24-B84B-F4ACF8C2AB91}">
      <dgm:prSet/>
      <dgm:spPr/>
      <dgm:t>
        <a:bodyPr/>
        <a:lstStyle/>
        <a:p>
          <a:endParaRPr lang="en-US"/>
        </a:p>
      </dgm:t>
    </dgm:pt>
    <dgm:pt modelId="{A7CCF3BD-C0D2-42D8-A16F-0DA9AE64BF08}" type="sibTrans" cxnId="{5FDE43A6-BF89-4D24-B84B-F4ACF8C2AB91}">
      <dgm:prSet/>
      <dgm:spPr/>
      <dgm:t>
        <a:bodyPr/>
        <a:lstStyle/>
        <a:p>
          <a:endParaRPr lang="en-US"/>
        </a:p>
      </dgm:t>
    </dgm:pt>
    <dgm:pt modelId="{80ECCC23-CC14-4A5B-A4EB-EEBCCC439B7F}">
      <dgm:prSet phldrT="[Text]" custT="1"/>
      <dgm:spPr>
        <a:solidFill>
          <a:srgbClr val="002060"/>
        </a:solidFill>
      </dgm:spPr>
      <dgm:t>
        <a:bodyPr/>
        <a:lstStyle/>
        <a:p>
          <a:r>
            <a:rPr lang="en-US" sz="1400" b="1" dirty="0" err="1"/>
            <a:t>Analyse</a:t>
          </a:r>
          <a:r>
            <a:rPr lang="en-US" sz="1400" b="1" dirty="0"/>
            <a:t> Threats</a:t>
          </a:r>
        </a:p>
      </dgm:t>
    </dgm:pt>
    <dgm:pt modelId="{148F57D2-2FA1-438C-85DE-34115220BAE7}" type="parTrans" cxnId="{09BE82EE-90A8-4C7A-94C5-DD2D7867D504}">
      <dgm:prSet/>
      <dgm:spPr/>
      <dgm:t>
        <a:bodyPr/>
        <a:lstStyle/>
        <a:p>
          <a:endParaRPr lang="en-US"/>
        </a:p>
      </dgm:t>
    </dgm:pt>
    <dgm:pt modelId="{78E27659-CE86-4C6E-9E08-EE176DA79F9B}" type="sibTrans" cxnId="{09BE82EE-90A8-4C7A-94C5-DD2D7867D504}">
      <dgm:prSet/>
      <dgm:spPr/>
      <dgm:t>
        <a:bodyPr/>
        <a:lstStyle/>
        <a:p>
          <a:endParaRPr lang="en-US"/>
        </a:p>
      </dgm:t>
    </dgm:pt>
    <dgm:pt modelId="{C150173C-0E25-4BDE-A2C1-6F50CD960B05}">
      <dgm:prSet phldrT="[Text]" custT="1"/>
      <dgm:spPr>
        <a:solidFill>
          <a:schemeClr val="accent6">
            <a:lumMod val="75000"/>
          </a:schemeClr>
        </a:solidFill>
      </dgm:spPr>
      <dgm:t>
        <a:bodyPr/>
        <a:lstStyle/>
        <a:p>
          <a:r>
            <a:rPr lang="en-US" sz="1100" b="1" dirty="0" err="1"/>
            <a:t>Analyse</a:t>
          </a:r>
          <a:r>
            <a:rPr lang="en-US" sz="1100" b="1" dirty="0"/>
            <a:t> Mitigations</a:t>
          </a:r>
        </a:p>
      </dgm:t>
    </dgm:pt>
    <dgm:pt modelId="{503FB3B6-AA77-4635-B2A0-4D1D4CFA27DE}" type="parTrans" cxnId="{C9824DDF-9E67-4553-AD15-F3394922FCFF}">
      <dgm:prSet/>
      <dgm:spPr/>
      <dgm:t>
        <a:bodyPr/>
        <a:lstStyle/>
        <a:p>
          <a:endParaRPr lang="en-US"/>
        </a:p>
      </dgm:t>
    </dgm:pt>
    <dgm:pt modelId="{4D5522E7-B761-46D2-99C6-9F5FA13AABE5}" type="sibTrans" cxnId="{C9824DDF-9E67-4553-AD15-F3394922FCFF}">
      <dgm:prSet/>
      <dgm:spPr/>
      <dgm:t>
        <a:bodyPr/>
        <a:lstStyle/>
        <a:p>
          <a:endParaRPr lang="en-US"/>
        </a:p>
      </dgm:t>
    </dgm:pt>
    <dgm:pt modelId="{E0BB74AC-5A1C-43EF-92E2-C1A676BA32E0}">
      <dgm:prSet phldrT="[Text]" custT="1"/>
      <dgm:spPr>
        <a:solidFill>
          <a:srgbClr val="00B050"/>
        </a:solidFill>
      </dgm:spPr>
      <dgm:t>
        <a:bodyPr/>
        <a:lstStyle/>
        <a:p>
          <a:r>
            <a:rPr lang="en-US" sz="1400" b="1" dirty="0"/>
            <a:t>Validate</a:t>
          </a:r>
        </a:p>
      </dgm:t>
    </dgm:pt>
    <dgm:pt modelId="{AF334F2A-13F1-4EC7-9B31-3E52D6F87102}" type="parTrans" cxnId="{2892933A-2E3E-427D-88A2-C4BEEC090FFF}">
      <dgm:prSet/>
      <dgm:spPr/>
      <dgm:t>
        <a:bodyPr/>
        <a:lstStyle/>
        <a:p>
          <a:endParaRPr lang="en-US"/>
        </a:p>
      </dgm:t>
    </dgm:pt>
    <dgm:pt modelId="{A592E1BB-3DE2-4E01-9426-44708D83DB0E}" type="sibTrans" cxnId="{2892933A-2E3E-427D-88A2-C4BEEC090FFF}">
      <dgm:prSet/>
      <dgm:spPr/>
      <dgm:t>
        <a:bodyPr/>
        <a:lstStyle/>
        <a:p>
          <a:endParaRPr lang="en-US"/>
        </a:p>
      </dgm:t>
    </dgm:pt>
    <dgm:pt modelId="{36C6BDBC-9B37-47F0-905C-B896A99F1637}">
      <dgm:prSet phldrT="[Text]"/>
      <dgm:spPr/>
      <dgm:t>
        <a:bodyPr/>
        <a:lstStyle/>
        <a:p>
          <a:r>
            <a:rPr lang="en-US" dirty="0"/>
            <a:t>Threat Model type</a:t>
          </a:r>
        </a:p>
      </dgm:t>
    </dgm:pt>
    <dgm:pt modelId="{033ED579-B8F3-4805-AA36-181411B4C332}" type="sibTrans" cxnId="{657EDC3B-1E22-4B30-A66F-BC40C3ABEA3E}">
      <dgm:prSet/>
      <dgm:spPr/>
      <dgm:t>
        <a:bodyPr/>
        <a:lstStyle/>
        <a:p>
          <a:endParaRPr lang="en-US"/>
        </a:p>
      </dgm:t>
    </dgm:pt>
    <dgm:pt modelId="{55491748-C145-44A5-87D7-268163AB6E4C}" type="parTrans" cxnId="{657EDC3B-1E22-4B30-A66F-BC40C3ABEA3E}">
      <dgm:prSet/>
      <dgm:spPr/>
      <dgm:t>
        <a:bodyPr/>
        <a:lstStyle/>
        <a:p>
          <a:endParaRPr lang="en-US"/>
        </a:p>
      </dgm:t>
    </dgm:pt>
    <dgm:pt modelId="{AAB9E8DB-4E21-47DD-A32D-614376A6EBB6}" type="pres">
      <dgm:prSet presAssocID="{FDE847C3-CAAB-4C8B-865F-F8AD5BDB186D}" presName="Name0" presStyleCnt="0">
        <dgm:presLayoutVars>
          <dgm:chMax val="1"/>
          <dgm:dir/>
          <dgm:animLvl val="ctr"/>
          <dgm:resizeHandles val="exact"/>
        </dgm:presLayoutVars>
      </dgm:prSet>
      <dgm:spPr/>
    </dgm:pt>
    <dgm:pt modelId="{9344EF94-7214-4493-A237-789C3719B362}" type="pres">
      <dgm:prSet presAssocID="{36C6BDBC-9B37-47F0-905C-B896A99F1637}" presName="centerShape" presStyleLbl="node0" presStyleIdx="0" presStyleCnt="1"/>
      <dgm:spPr/>
    </dgm:pt>
    <dgm:pt modelId="{6E669032-97B6-4BE6-9B84-4DF9043EA7F0}" type="pres">
      <dgm:prSet presAssocID="{0ECB683B-2034-4695-A10D-A077302913E8}" presName="node" presStyleLbl="node1" presStyleIdx="0" presStyleCnt="4">
        <dgm:presLayoutVars>
          <dgm:bulletEnabled val="1"/>
        </dgm:presLayoutVars>
      </dgm:prSet>
      <dgm:spPr/>
    </dgm:pt>
    <dgm:pt modelId="{238A1D2D-E386-4B87-9196-3E80AD210676}" type="pres">
      <dgm:prSet presAssocID="{0ECB683B-2034-4695-A10D-A077302913E8}" presName="dummy" presStyleCnt="0"/>
      <dgm:spPr/>
    </dgm:pt>
    <dgm:pt modelId="{32B16FB1-9FB5-4779-85FD-9CF3BE08848C}" type="pres">
      <dgm:prSet presAssocID="{A7CCF3BD-C0D2-42D8-A16F-0DA9AE64BF08}" presName="sibTrans" presStyleLbl="sibTrans2D1" presStyleIdx="0" presStyleCnt="4"/>
      <dgm:spPr/>
    </dgm:pt>
    <dgm:pt modelId="{BA156C0F-3664-4684-B93C-1EDE122819CF}" type="pres">
      <dgm:prSet presAssocID="{80ECCC23-CC14-4A5B-A4EB-EEBCCC439B7F}" presName="node" presStyleLbl="node1" presStyleIdx="1" presStyleCnt="4">
        <dgm:presLayoutVars>
          <dgm:bulletEnabled val="1"/>
        </dgm:presLayoutVars>
      </dgm:prSet>
      <dgm:spPr/>
    </dgm:pt>
    <dgm:pt modelId="{8EFE5880-E3FC-4698-90D1-F34CBB86DAAC}" type="pres">
      <dgm:prSet presAssocID="{80ECCC23-CC14-4A5B-A4EB-EEBCCC439B7F}" presName="dummy" presStyleCnt="0"/>
      <dgm:spPr/>
    </dgm:pt>
    <dgm:pt modelId="{54C3A944-25FD-4D46-B749-24845A0096C6}" type="pres">
      <dgm:prSet presAssocID="{78E27659-CE86-4C6E-9E08-EE176DA79F9B}" presName="sibTrans" presStyleLbl="sibTrans2D1" presStyleIdx="1" presStyleCnt="4"/>
      <dgm:spPr/>
    </dgm:pt>
    <dgm:pt modelId="{B563D843-6396-4994-AA94-42EF754576A0}" type="pres">
      <dgm:prSet presAssocID="{C150173C-0E25-4BDE-A2C1-6F50CD960B05}" presName="node" presStyleLbl="node1" presStyleIdx="2" presStyleCnt="4">
        <dgm:presLayoutVars>
          <dgm:bulletEnabled val="1"/>
        </dgm:presLayoutVars>
      </dgm:prSet>
      <dgm:spPr/>
    </dgm:pt>
    <dgm:pt modelId="{B9CBDBA1-B574-4EB9-A527-27E54F0F35C5}" type="pres">
      <dgm:prSet presAssocID="{C150173C-0E25-4BDE-A2C1-6F50CD960B05}" presName="dummy" presStyleCnt="0"/>
      <dgm:spPr/>
    </dgm:pt>
    <dgm:pt modelId="{A90F5632-038C-4E1D-9056-3A7D6BFB5F66}" type="pres">
      <dgm:prSet presAssocID="{4D5522E7-B761-46D2-99C6-9F5FA13AABE5}" presName="sibTrans" presStyleLbl="sibTrans2D1" presStyleIdx="2" presStyleCnt="4"/>
      <dgm:spPr/>
    </dgm:pt>
    <dgm:pt modelId="{216AB81F-93D9-4367-B23F-AD8591E39FFA}" type="pres">
      <dgm:prSet presAssocID="{E0BB74AC-5A1C-43EF-92E2-C1A676BA32E0}" presName="node" presStyleLbl="node1" presStyleIdx="3" presStyleCnt="4">
        <dgm:presLayoutVars>
          <dgm:bulletEnabled val="1"/>
        </dgm:presLayoutVars>
      </dgm:prSet>
      <dgm:spPr/>
    </dgm:pt>
    <dgm:pt modelId="{395D9E35-23C3-4E22-924A-C8ADB77F5637}" type="pres">
      <dgm:prSet presAssocID="{E0BB74AC-5A1C-43EF-92E2-C1A676BA32E0}" presName="dummy" presStyleCnt="0"/>
      <dgm:spPr/>
    </dgm:pt>
    <dgm:pt modelId="{2EC744EB-DC84-44B2-AEA1-1B45F21F4696}" type="pres">
      <dgm:prSet presAssocID="{A592E1BB-3DE2-4E01-9426-44708D83DB0E}" presName="sibTrans" presStyleLbl="sibTrans2D1" presStyleIdx="3" presStyleCnt="4"/>
      <dgm:spPr/>
    </dgm:pt>
  </dgm:ptLst>
  <dgm:cxnLst>
    <dgm:cxn modelId="{66566D02-23F6-46BC-BA23-6CF806F60A7F}" type="presOf" srcId="{0ECB683B-2034-4695-A10D-A077302913E8}" destId="{6E669032-97B6-4BE6-9B84-4DF9043EA7F0}" srcOrd="0" destOrd="0" presId="urn:microsoft.com/office/officeart/2005/8/layout/radial6"/>
    <dgm:cxn modelId="{AA10E707-618D-48C2-AD86-615E2927A56E}" type="presOf" srcId="{A7CCF3BD-C0D2-42D8-A16F-0DA9AE64BF08}" destId="{32B16FB1-9FB5-4779-85FD-9CF3BE08848C}" srcOrd="0" destOrd="0" presId="urn:microsoft.com/office/officeart/2005/8/layout/radial6"/>
    <dgm:cxn modelId="{6F6E0236-55F9-4B14-BF5E-B6A29547BB31}" type="presOf" srcId="{C150173C-0E25-4BDE-A2C1-6F50CD960B05}" destId="{B563D843-6396-4994-AA94-42EF754576A0}" srcOrd="0" destOrd="0" presId="urn:microsoft.com/office/officeart/2005/8/layout/radial6"/>
    <dgm:cxn modelId="{2892933A-2E3E-427D-88A2-C4BEEC090FFF}" srcId="{36C6BDBC-9B37-47F0-905C-B896A99F1637}" destId="{E0BB74AC-5A1C-43EF-92E2-C1A676BA32E0}" srcOrd="3" destOrd="0" parTransId="{AF334F2A-13F1-4EC7-9B31-3E52D6F87102}" sibTransId="{A592E1BB-3DE2-4E01-9426-44708D83DB0E}"/>
    <dgm:cxn modelId="{657EDC3B-1E22-4B30-A66F-BC40C3ABEA3E}" srcId="{FDE847C3-CAAB-4C8B-865F-F8AD5BDB186D}" destId="{36C6BDBC-9B37-47F0-905C-B896A99F1637}" srcOrd="0" destOrd="0" parTransId="{55491748-C145-44A5-87D7-268163AB6E4C}" sibTransId="{033ED579-B8F3-4805-AA36-181411B4C332}"/>
    <dgm:cxn modelId="{EB889781-7E7E-4FFB-971B-06C2CD22101F}" type="presOf" srcId="{FDE847C3-CAAB-4C8B-865F-F8AD5BDB186D}" destId="{AAB9E8DB-4E21-47DD-A32D-614376A6EBB6}" srcOrd="0" destOrd="0" presId="urn:microsoft.com/office/officeart/2005/8/layout/radial6"/>
    <dgm:cxn modelId="{1F3AF39F-9299-44F0-9106-3869FEE42679}" type="presOf" srcId="{E0BB74AC-5A1C-43EF-92E2-C1A676BA32E0}" destId="{216AB81F-93D9-4367-B23F-AD8591E39FFA}" srcOrd="0" destOrd="0" presId="urn:microsoft.com/office/officeart/2005/8/layout/radial6"/>
    <dgm:cxn modelId="{15E11DA4-0398-42B6-AEBB-015CB0AB2FF6}" type="presOf" srcId="{36C6BDBC-9B37-47F0-905C-B896A99F1637}" destId="{9344EF94-7214-4493-A237-789C3719B362}" srcOrd="0" destOrd="0" presId="urn:microsoft.com/office/officeart/2005/8/layout/radial6"/>
    <dgm:cxn modelId="{5FDE43A6-BF89-4D24-B84B-F4ACF8C2AB91}" srcId="{36C6BDBC-9B37-47F0-905C-B896A99F1637}" destId="{0ECB683B-2034-4695-A10D-A077302913E8}" srcOrd="0" destOrd="0" parTransId="{ACDA7F78-BC68-4A8C-A931-3D0FF0F1917E}" sibTransId="{A7CCF3BD-C0D2-42D8-A16F-0DA9AE64BF08}"/>
    <dgm:cxn modelId="{38BD87B5-666C-4479-A0B5-96C0772C4AA1}" type="presOf" srcId="{80ECCC23-CC14-4A5B-A4EB-EEBCCC439B7F}" destId="{BA156C0F-3664-4684-B93C-1EDE122819CF}" srcOrd="0" destOrd="0" presId="urn:microsoft.com/office/officeart/2005/8/layout/radial6"/>
    <dgm:cxn modelId="{C9824DDF-9E67-4553-AD15-F3394922FCFF}" srcId="{36C6BDBC-9B37-47F0-905C-B896A99F1637}" destId="{C150173C-0E25-4BDE-A2C1-6F50CD960B05}" srcOrd="2" destOrd="0" parTransId="{503FB3B6-AA77-4635-B2A0-4D1D4CFA27DE}" sibTransId="{4D5522E7-B761-46D2-99C6-9F5FA13AABE5}"/>
    <dgm:cxn modelId="{11F670EB-0B67-4CA1-A86C-15D6412A7AB9}" type="presOf" srcId="{78E27659-CE86-4C6E-9E08-EE176DA79F9B}" destId="{54C3A944-25FD-4D46-B749-24845A0096C6}" srcOrd="0" destOrd="0" presId="urn:microsoft.com/office/officeart/2005/8/layout/radial6"/>
    <dgm:cxn modelId="{23D239EC-BC81-4F98-B2BA-062D8F1198D0}" type="presOf" srcId="{4D5522E7-B761-46D2-99C6-9F5FA13AABE5}" destId="{A90F5632-038C-4E1D-9056-3A7D6BFB5F66}" srcOrd="0" destOrd="0" presId="urn:microsoft.com/office/officeart/2005/8/layout/radial6"/>
    <dgm:cxn modelId="{09BE82EE-90A8-4C7A-94C5-DD2D7867D504}" srcId="{36C6BDBC-9B37-47F0-905C-B896A99F1637}" destId="{80ECCC23-CC14-4A5B-A4EB-EEBCCC439B7F}" srcOrd="1" destOrd="0" parTransId="{148F57D2-2FA1-438C-85DE-34115220BAE7}" sibTransId="{78E27659-CE86-4C6E-9E08-EE176DA79F9B}"/>
    <dgm:cxn modelId="{F8D41BF8-B3EC-427D-A3CC-F543FC785408}" type="presOf" srcId="{A592E1BB-3DE2-4E01-9426-44708D83DB0E}" destId="{2EC744EB-DC84-44B2-AEA1-1B45F21F4696}" srcOrd="0" destOrd="0" presId="urn:microsoft.com/office/officeart/2005/8/layout/radial6"/>
    <dgm:cxn modelId="{9D0442E7-AC8F-4585-8EFB-72B61776D9B2}" type="presParOf" srcId="{AAB9E8DB-4E21-47DD-A32D-614376A6EBB6}" destId="{9344EF94-7214-4493-A237-789C3719B362}" srcOrd="0" destOrd="0" presId="urn:microsoft.com/office/officeart/2005/8/layout/radial6"/>
    <dgm:cxn modelId="{03961CB5-B91D-475A-8A94-34361BF1628F}" type="presParOf" srcId="{AAB9E8DB-4E21-47DD-A32D-614376A6EBB6}" destId="{6E669032-97B6-4BE6-9B84-4DF9043EA7F0}" srcOrd="1" destOrd="0" presId="urn:microsoft.com/office/officeart/2005/8/layout/radial6"/>
    <dgm:cxn modelId="{B533154A-97A5-435B-BD49-5E960560871B}" type="presParOf" srcId="{AAB9E8DB-4E21-47DD-A32D-614376A6EBB6}" destId="{238A1D2D-E386-4B87-9196-3E80AD210676}" srcOrd="2" destOrd="0" presId="urn:microsoft.com/office/officeart/2005/8/layout/radial6"/>
    <dgm:cxn modelId="{E0423C4F-7D95-499D-9426-422034481633}" type="presParOf" srcId="{AAB9E8DB-4E21-47DD-A32D-614376A6EBB6}" destId="{32B16FB1-9FB5-4779-85FD-9CF3BE08848C}" srcOrd="3" destOrd="0" presId="urn:microsoft.com/office/officeart/2005/8/layout/radial6"/>
    <dgm:cxn modelId="{A4FDA403-266D-4D1F-96C1-B9A44294D2B9}" type="presParOf" srcId="{AAB9E8DB-4E21-47DD-A32D-614376A6EBB6}" destId="{BA156C0F-3664-4684-B93C-1EDE122819CF}" srcOrd="4" destOrd="0" presId="urn:microsoft.com/office/officeart/2005/8/layout/radial6"/>
    <dgm:cxn modelId="{DC267B18-FAF3-475B-B6EA-56B01AD81D7D}" type="presParOf" srcId="{AAB9E8DB-4E21-47DD-A32D-614376A6EBB6}" destId="{8EFE5880-E3FC-4698-90D1-F34CBB86DAAC}" srcOrd="5" destOrd="0" presId="urn:microsoft.com/office/officeart/2005/8/layout/radial6"/>
    <dgm:cxn modelId="{5E5485C1-67C7-477D-9AA7-4521C88A6C41}" type="presParOf" srcId="{AAB9E8DB-4E21-47DD-A32D-614376A6EBB6}" destId="{54C3A944-25FD-4D46-B749-24845A0096C6}" srcOrd="6" destOrd="0" presId="urn:microsoft.com/office/officeart/2005/8/layout/radial6"/>
    <dgm:cxn modelId="{60429A4E-B96A-4E5B-A1D8-1FCA0494618D}" type="presParOf" srcId="{AAB9E8DB-4E21-47DD-A32D-614376A6EBB6}" destId="{B563D843-6396-4994-AA94-42EF754576A0}" srcOrd="7" destOrd="0" presId="urn:microsoft.com/office/officeart/2005/8/layout/radial6"/>
    <dgm:cxn modelId="{4F470C59-79F0-4346-9750-03B9128EF677}" type="presParOf" srcId="{AAB9E8DB-4E21-47DD-A32D-614376A6EBB6}" destId="{B9CBDBA1-B574-4EB9-A527-27E54F0F35C5}" srcOrd="8" destOrd="0" presId="urn:microsoft.com/office/officeart/2005/8/layout/radial6"/>
    <dgm:cxn modelId="{E64A06DD-36CF-4633-B896-0EF852D79BD6}" type="presParOf" srcId="{AAB9E8DB-4E21-47DD-A32D-614376A6EBB6}" destId="{A90F5632-038C-4E1D-9056-3A7D6BFB5F66}" srcOrd="9" destOrd="0" presId="urn:microsoft.com/office/officeart/2005/8/layout/radial6"/>
    <dgm:cxn modelId="{8CA75F00-813D-4653-AEE3-7F80A9A2974E}" type="presParOf" srcId="{AAB9E8DB-4E21-47DD-A32D-614376A6EBB6}" destId="{216AB81F-93D9-4367-B23F-AD8591E39FFA}" srcOrd="10" destOrd="0" presId="urn:microsoft.com/office/officeart/2005/8/layout/radial6"/>
    <dgm:cxn modelId="{EB21214F-EB54-4795-B722-ABD1258E9723}" type="presParOf" srcId="{AAB9E8DB-4E21-47DD-A32D-614376A6EBB6}" destId="{395D9E35-23C3-4E22-924A-C8ADB77F5637}" srcOrd="11" destOrd="0" presId="urn:microsoft.com/office/officeart/2005/8/layout/radial6"/>
    <dgm:cxn modelId="{33AD497E-113E-482B-98E3-04E83D9D0DFA}" type="presParOf" srcId="{AAB9E8DB-4E21-47DD-A32D-614376A6EBB6}" destId="{2EC744EB-DC84-44B2-AEA1-1B45F21F4696}" srcOrd="12" destOrd="0" presId="urn:microsoft.com/office/officeart/2005/8/layout/radial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C744EB-DC84-44B2-AEA1-1B45F21F4696}">
      <dsp:nvSpPr>
        <dsp:cNvPr id="0" name=""/>
        <dsp:cNvSpPr/>
      </dsp:nvSpPr>
      <dsp:spPr>
        <a:xfrm>
          <a:off x="1444542" y="534598"/>
          <a:ext cx="3565189" cy="3565189"/>
        </a:xfrm>
        <a:prstGeom prst="blockArc">
          <a:avLst>
            <a:gd name="adj1" fmla="val 10800000"/>
            <a:gd name="adj2" fmla="val 16200000"/>
            <a:gd name="adj3" fmla="val 464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90F5632-038C-4E1D-9056-3A7D6BFB5F66}">
      <dsp:nvSpPr>
        <dsp:cNvPr id="0" name=""/>
        <dsp:cNvSpPr/>
      </dsp:nvSpPr>
      <dsp:spPr>
        <a:xfrm>
          <a:off x="1444542" y="534598"/>
          <a:ext cx="3565189" cy="3565189"/>
        </a:xfrm>
        <a:prstGeom prst="blockArc">
          <a:avLst>
            <a:gd name="adj1" fmla="val 5400000"/>
            <a:gd name="adj2" fmla="val 10800000"/>
            <a:gd name="adj3" fmla="val 464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4C3A944-25FD-4D46-B749-24845A0096C6}">
      <dsp:nvSpPr>
        <dsp:cNvPr id="0" name=""/>
        <dsp:cNvSpPr/>
      </dsp:nvSpPr>
      <dsp:spPr>
        <a:xfrm>
          <a:off x="1444542" y="534598"/>
          <a:ext cx="3565189" cy="3565189"/>
        </a:xfrm>
        <a:prstGeom prst="blockArc">
          <a:avLst>
            <a:gd name="adj1" fmla="val 0"/>
            <a:gd name="adj2" fmla="val 5400000"/>
            <a:gd name="adj3" fmla="val 464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2B16FB1-9FB5-4779-85FD-9CF3BE08848C}">
      <dsp:nvSpPr>
        <dsp:cNvPr id="0" name=""/>
        <dsp:cNvSpPr/>
      </dsp:nvSpPr>
      <dsp:spPr>
        <a:xfrm>
          <a:off x="1444542" y="534598"/>
          <a:ext cx="3565189" cy="3565189"/>
        </a:xfrm>
        <a:prstGeom prst="blockArc">
          <a:avLst>
            <a:gd name="adj1" fmla="val 16200000"/>
            <a:gd name="adj2" fmla="val 0"/>
            <a:gd name="adj3" fmla="val 464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344EF94-7214-4493-A237-789C3719B362}">
      <dsp:nvSpPr>
        <dsp:cNvPr id="0" name=""/>
        <dsp:cNvSpPr/>
      </dsp:nvSpPr>
      <dsp:spPr>
        <a:xfrm>
          <a:off x="2406170" y="1496226"/>
          <a:ext cx="1641932" cy="1641932"/>
        </a:xfrm>
        <a:prstGeom prst="ellipse">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33020" rIns="33020" bIns="33020" numCol="1" spcCol="1270" anchor="ctr" anchorCtr="0">
          <a:noAutofit/>
        </a:bodyPr>
        <a:lstStyle/>
        <a:p>
          <a:pPr marL="0" lvl="0" indent="0" algn="ctr" defTabSz="1155700">
            <a:lnSpc>
              <a:spcPct val="90000"/>
            </a:lnSpc>
            <a:spcBef>
              <a:spcPct val="0"/>
            </a:spcBef>
            <a:spcAft>
              <a:spcPct val="35000"/>
            </a:spcAft>
            <a:buNone/>
          </a:pPr>
          <a:r>
            <a:rPr lang="en-US" sz="2600" kern="1200" dirty="0"/>
            <a:t>Threat Model type</a:t>
          </a:r>
        </a:p>
      </dsp:txBody>
      <dsp:txXfrm>
        <a:off x="2646625" y="1736681"/>
        <a:ext cx="1161022" cy="1161022"/>
      </dsp:txXfrm>
    </dsp:sp>
    <dsp:sp modelId="{6E669032-97B6-4BE6-9B84-4DF9043EA7F0}">
      <dsp:nvSpPr>
        <dsp:cNvPr id="0" name=""/>
        <dsp:cNvSpPr/>
      </dsp:nvSpPr>
      <dsp:spPr>
        <a:xfrm>
          <a:off x="2652460" y="1298"/>
          <a:ext cx="1149352" cy="1149352"/>
        </a:xfrm>
        <a:prstGeom prst="ellipse">
          <a:avLst/>
        </a:prstGeom>
        <a:solidFill>
          <a:srgbClr val="FF0000"/>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b="1" kern="1200" dirty="0"/>
            <a:t>Model</a:t>
          </a:r>
        </a:p>
      </dsp:txBody>
      <dsp:txXfrm>
        <a:off x="2820779" y="169617"/>
        <a:ext cx="812714" cy="812714"/>
      </dsp:txXfrm>
    </dsp:sp>
    <dsp:sp modelId="{BA156C0F-3664-4684-B93C-1EDE122819CF}">
      <dsp:nvSpPr>
        <dsp:cNvPr id="0" name=""/>
        <dsp:cNvSpPr/>
      </dsp:nvSpPr>
      <dsp:spPr>
        <a:xfrm>
          <a:off x="4393678" y="1742516"/>
          <a:ext cx="1149352" cy="1149352"/>
        </a:xfrm>
        <a:prstGeom prst="ellipse">
          <a:avLst/>
        </a:prstGeom>
        <a:solidFill>
          <a:srgbClr val="002060"/>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1" kern="1200" dirty="0" err="1"/>
            <a:t>Analyse</a:t>
          </a:r>
          <a:r>
            <a:rPr lang="en-US" sz="1400" b="1" kern="1200" dirty="0"/>
            <a:t> Threats</a:t>
          </a:r>
        </a:p>
      </dsp:txBody>
      <dsp:txXfrm>
        <a:off x="4561997" y="1910835"/>
        <a:ext cx="812714" cy="812714"/>
      </dsp:txXfrm>
    </dsp:sp>
    <dsp:sp modelId="{B563D843-6396-4994-AA94-42EF754576A0}">
      <dsp:nvSpPr>
        <dsp:cNvPr id="0" name=""/>
        <dsp:cNvSpPr/>
      </dsp:nvSpPr>
      <dsp:spPr>
        <a:xfrm>
          <a:off x="2652460" y="3483734"/>
          <a:ext cx="1149352" cy="1149352"/>
        </a:xfrm>
        <a:prstGeom prst="ellipse">
          <a:avLst/>
        </a:prstGeom>
        <a:solidFill>
          <a:schemeClr val="accent6">
            <a:lumMod val="7500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b="1" kern="1200" dirty="0" err="1"/>
            <a:t>Analyse</a:t>
          </a:r>
          <a:r>
            <a:rPr lang="en-US" sz="1100" b="1" kern="1200" dirty="0"/>
            <a:t> Mitigations</a:t>
          </a:r>
        </a:p>
      </dsp:txBody>
      <dsp:txXfrm>
        <a:off x="2820779" y="3652053"/>
        <a:ext cx="812714" cy="812714"/>
      </dsp:txXfrm>
    </dsp:sp>
    <dsp:sp modelId="{216AB81F-93D9-4367-B23F-AD8591E39FFA}">
      <dsp:nvSpPr>
        <dsp:cNvPr id="0" name=""/>
        <dsp:cNvSpPr/>
      </dsp:nvSpPr>
      <dsp:spPr>
        <a:xfrm>
          <a:off x="911242" y="1742516"/>
          <a:ext cx="1149352" cy="1149352"/>
        </a:xfrm>
        <a:prstGeom prst="ellipse">
          <a:avLst/>
        </a:prstGeom>
        <a:solidFill>
          <a:srgbClr val="00B050"/>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1" kern="1200" dirty="0"/>
            <a:t>Validate</a:t>
          </a:r>
        </a:p>
      </dsp:txBody>
      <dsp:txXfrm>
        <a:off x="1079561" y="1910835"/>
        <a:ext cx="812714" cy="812714"/>
      </dsp:txXfrm>
    </dsp:sp>
  </dsp:spTree>
</dsp:drawing>
</file>

<file path=ppt/diagrams/layout1.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C61298A-5C83-48B7-906A-3D0BC30DA758}" type="datetimeFigureOut">
              <a:rPr lang="en-GB" smtClean="0"/>
              <a:t>15/11/2018</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58464D8-9A75-4774-B76B-E249BE7A31E4}" type="slidenum">
              <a:rPr lang="en-GB" smtClean="0"/>
              <a:t>‹#›</a:t>
            </a:fld>
            <a:endParaRPr lang="en-GB"/>
          </a:p>
        </p:txBody>
      </p:sp>
    </p:spTree>
    <p:extLst>
      <p:ext uri="{BB962C8B-B14F-4D97-AF65-F5344CB8AC3E}">
        <p14:creationId xmlns:p14="http://schemas.microsoft.com/office/powerpoint/2010/main" val="34633696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would put PRIVILEGE ESCALATION, but an argument can be made for each step.</a:t>
            </a:r>
          </a:p>
        </p:txBody>
      </p:sp>
      <p:sp>
        <p:nvSpPr>
          <p:cNvPr id="4" name="Slide Number Placeholder 3"/>
          <p:cNvSpPr>
            <a:spLocks noGrp="1"/>
          </p:cNvSpPr>
          <p:nvPr>
            <p:ph type="sldNum" sz="quarter" idx="10"/>
          </p:nvPr>
        </p:nvSpPr>
        <p:spPr/>
        <p:txBody>
          <a:bodyPr/>
          <a:lstStyle/>
          <a:p>
            <a:fld id="{E58464D8-9A75-4774-B76B-E249BE7A31E4}" type="slidenum">
              <a:rPr lang="en-GB" smtClean="0"/>
              <a:t>3</a:t>
            </a:fld>
            <a:endParaRPr lang="en-GB"/>
          </a:p>
        </p:txBody>
      </p:sp>
    </p:spTree>
    <p:extLst>
      <p:ext uri="{BB962C8B-B14F-4D97-AF65-F5344CB8AC3E}">
        <p14:creationId xmlns:p14="http://schemas.microsoft.com/office/powerpoint/2010/main" val="14887443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EFD43A3-80E9-844A-A588-A77F6A17097A}" type="slidenum">
              <a:rPr lang="en-US" smtClean="0"/>
              <a:t>31</a:t>
            </a:fld>
            <a:endParaRPr lang="en-US"/>
          </a:p>
        </p:txBody>
      </p:sp>
    </p:spTree>
    <p:extLst>
      <p:ext uri="{BB962C8B-B14F-4D97-AF65-F5344CB8AC3E}">
        <p14:creationId xmlns:p14="http://schemas.microsoft.com/office/powerpoint/2010/main" val="19909477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you want to identify Elevation of Privilege threats first… the most dangerous attack step is the C&amp;C step.</a:t>
            </a:r>
          </a:p>
        </p:txBody>
      </p:sp>
      <p:sp>
        <p:nvSpPr>
          <p:cNvPr id="4" name="Slide Number Placeholder 3"/>
          <p:cNvSpPr>
            <a:spLocks noGrp="1"/>
          </p:cNvSpPr>
          <p:nvPr>
            <p:ph type="sldNum" sz="quarter" idx="5"/>
          </p:nvPr>
        </p:nvSpPr>
        <p:spPr/>
        <p:txBody>
          <a:bodyPr/>
          <a:lstStyle/>
          <a:p>
            <a:fld id="{FEFD43A3-80E9-844A-A588-A77F6A17097A}" type="slidenum">
              <a:rPr lang="en-US" smtClean="0"/>
              <a:t>33</a:t>
            </a:fld>
            <a:endParaRPr lang="en-US"/>
          </a:p>
        </p:txBody>
      </p:sp>
    </p:spTree>
    <p:extLst>
      <p:ext uri="{BB962C8B-B14F-4D97-AF65-F5344CB8AC3E}">
        <p14:creationId xmlns:p14="http://schemas.microsoft.com/office/powerpoint/2010/main" val="42673453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quick way to estimate probability and impact is to figure out where the attack needs to be in the kill-chain. This level will provide guidance on where to put the probability and impact elements.</a:t>
            </a:r>
          </a:p>
          <a:p>
            <a:endParaRPr lang="en-US" dirty="0"/>
          </a:p>
          <a:p>
            <a:r>
              <a:rPr lang="en-US" dirty="0"/>
              <a:t>For example, if an attack needs to be at Step 3 (Vulnerability Identification) to be really successful, it could be estimated at Medium probability and Medium-High impact, depending on other factors that come out </a:t>
            </a:r>
            <a:r>
              <a:rPr lang="en-US"/>
              <a:t>in discussion.</a:t>
            </a:r>
          </a:p>
        </p:txBody>
      </p:sp>
      <p:sp>
        <p:nvSpPr>
          <p:cNvPr id="4" name="Slide Number Placeholder 3"/>
          <p:cNvSpPr>
            <a:spLocks noGrp="1"/>
          </p:cNvSpPr>
          <p:nvPr>
            <p:ph type="sldNum" sz="quarter" idx="10"/>
          </p:nvPr>
        </p:nvSpPr>
        <p:spPr/>
        <p:txBody>
          <a:bodyPr/>
          <a:lstStyle/>
          <a:p>
            <a:fld id="{E58464D8-9A75-4774-B76B-E249BE7A31E4}" type="slidenum">
              <a:rPr lang="en-GB" smtClean="0"/>
              <a:t>47</a:t>
            </a:fld>
            <a:endParaRPr lang="en-GB"/>
          </a:p>
        </p:txBody>
      </p:sp>
    </p:spTree>
    <p:extLst>
      <p:ext uri="{BB962C8B-B14F-4D97-AF65-F5344CB8AC3E}">
        <p14:creationId xmlns:p14="http://schemas.microsoft.com/office/powerpoint/2010/main" val="12858489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A4 is a form of Injection attack. One of the mitigation layers is to add XSD template processing, or use JSON.</a:t>
            </a:r>
          </a:p>
        </p:txBody>
      </p:sp>
      <p:sp>
        <p:nvSpPr>
          <p:cNvPr id="4" name="Slide Number Placeholder 3"/>
          <p:cNvSpPr>
            <a:spLocks noGrp="1"/>
          </p:cNvSpPr>
          <p:nvPr>
            <p:ph type="sldNum" sz="quarter" idx="10"/>
          </p:nvPr>
        </p:nvSpPr>
        <p:spPr/>
        <p:txBody>
          <a:bodyPr/>
          <a:lstStyle/>
          <a:p>
            <a:fld id="{E58464D8-9A75-4774-B76B-E249BE7A31E4}" type="slidenum">
              <a:rPr lang="en-GB" smtClean="0"/>
              <a:t>6</a:t>
            </a:fld>
            <a:endParaRPr lang="en-GB"/>
          </a:p>
        </p:txBody>
      </p:sp>
    </p:spTree>
    <p:extLst>
      <p:ext uri="{BB962C8B-B14F-4D97-AF65-F5344CB8AC3E}">
        <p14:creationId xmlns:p14="http://schemas.microsoft.com/office/powerpoint/2010/main" val="10301818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Flaws are design-time mistakes that generally lead to a number of security issues and are difficult to fix because of dependencies, </a:t>
            </a:r>
            <a:r>
              <a:rPr lang="en-GB" dirty="0" err="1"/>
              <a:t>eg</a:t>
            </a:r>
            <a:r>
              <a:rPr lang="en-GB" dirty="0"/>
              <a:t>. Not planning access control on certain objects in the design, planning a poor security authentication pattern.</a:t>
            </a:r>
          </a:p>
          <a:p>
            <a:endParaRPr lang="en-GB" dirty="0"/>
          </a:p>
          <a:p>
            <a:r>
              <a:rPr lang="en-GB" dirty="0"/>
              <a:t>Bugs happen during implementation… developers introduce bugs when their code doesn’t take into account all the potential actions that can exist. Example would be to concatenate user input into html, causing a Cross-site scripting (XSS) issue.</a:t>
            </a:r>
          </a:p>
        </p:txBody>
      </p:sp>
      <p:sp>
        <p:nvSpPr>
          <p:cNvPr id="4" name="Slide Number Placeholder 3"/>
          <p:cNvSpPr>
            <a:spLocks noGrp="1"/>
          </p:cNvSpPr>
          <p:nvPr>
            <p:ph type="sldNum" sz="quarter" idx="10"/>
          </p:nvPr>
        </p:nvSpPr>
        <p:spPr/>
        <p:txBody>
          <a:bodyPr/>
          <a:lstStyle/>
          <a:p>
            <a:fld id="{E58464D8-9A75-4774-B76B-E249BE7A31E4}" type="slidenum">
              <a:rPr lang="en-GB" smtClean="0"/>
              <a:t>9</a:t>
            </a:fld>
            <a:endParaRPr lang="en-GB"/>
          </a:p>
        </p:txBody>
      </p:sp>
    </p:spTree>
    <p:extLst>
      <p:ext uri="{BB962C8B-B14F-4D97-AF65-F5344CB8AC3E}">
        <p14:creationId xmlns:p14="http://schemas.microsoft.com/office/powerpoint/2010/main" val="5973946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E58464D8-9A75-4774-B76B-E249BE7A31E4}" type="slidenum">
              <a:rPr lang="en-GB" smtClean="0"/>
              <a:t>13</a:t>
            </a:fld>
            <a:endParaRPr lang="en-GB"/>
          </a:p>
        </p:txBody>
      </p:sp>
    </p:spTree>
    <p:extLst>
      <p:ext uri="{BB962C8B-B14F-4D97-AF65-F5344CB8AC3E}">
        <p14:creationId xmlns:p14="http://schemas.microsoft.com/office/powerpoint/2010/main" val="11002604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Attacker’s advantage… the attacker has all the time to find a weakness in the system.</a:t>
            </a:r>
          </a:p>
          <a:p>
            <a:r>
              <a:rPr lang="en-GB" dirty="0"/>
              <a:t>Defender’s dilemma… defend everywhere or focus on one area to defend?</a:t>
            </a:r>
          </a:p>
        </p:txBody>
      </p:sp>
      <p:sp>
        <p:nvSpPr>
          <p:cNvPr id="4" name="Slide Number Placeholder 3"/>
          <p:cNvSpPr>
            <a:spLocks noGrp="1"/>
          </p:cNvSpPr>
          <p:nvPr>
            <p:ph type="sldNum" sz="quarter" idx="10"/>
          </p:nvPr>
        </p:nvSpPr>
        <p:spPr/>
        <p:txBody>
          <a:bodyPr/>
          <a:lstStyle/>
          <a:p>
            <a:fld id="{E58464D8-9A75-4774-B76B-E249BE7A31E4}" type="slidenum">
              <a:rPr lang="en-GB" smtClean="0"/>
              <a:t>18</a:t>
            </a:fld>
            <a:endParaRPr lang="en-GB"/>
          </a:p>
        </p:txBody>
      </p:sp>
    </p:spTree>
    <p:extLst>
      <p:ext uri="{BB962C8B-B14F-4D97-AF65-F5344CB8AC3E}">
        <p14:creationId xmlns:p14="http://schemas.microsoft.com/office/powerpoint/2010/main" val="18427116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none" dirty="0">
                <a:latin typeface="Verdana" charset="0"/>
              </a:rPr>
              <a:t>The final</a:t>
            </a:r>
            <a:r>
              <a:rPr lang="en-US" u="none" baseline="0" dirty="0">
                <a:latin typeface="Verdana" charset="0"/>
              </a:rPr>
              <a:t> methodology is a </a:t>
            </a:r>
            <a:r>
              <a:rPr lang="en-US" b="1" u="none" baseline="0" dirty="0">
                <a:latin typeface="Verdana" charset="0"/>
              </a:rPr>
              <a:t>Probably/Impact assessment</a:t>
            </a:r>
          </a:p>
          <a:p>
            <a:endParaRPr lang="en-US" u="none" dirty="0">
              <a:latin typeface="Verdana" charset="0"/>
            </a:endParaRPr>
          </a:p>
          <a:p>
            <a:r>
              <a:rPr lang="en-US" u="none" dirty="0">
                <a:latin typeface="Verdana" charset="0"/>
              </a:rPr>
              <a:t>RAG = Red/Amber/Green</a:t>
            </a:r>
          </a:p>
          <a:p>
            <a:endParaRPr lang="en-US" u="none" dirty="0">
              <a:latin typeface="Verdana" charset="0"/>
            </a:endParaRPr>
          </a:p>
          <a:p>
            <a:r>
              <a:rPr lang="en-US" u="none" dirty="0">
                <a:latin typeface="Verdana" charset="0"/>
              </a:rPr>
              <a:t>DREAD</a:t>
            </a:r>
            <a:r>
              <a:rPr lang="en-US" u="none" baseline="0" dirty="0">
                <a:latin typeface="Verdana" charset="0"/>
              </a:rPr>
              <a:t> = Damage, Reproducibility, Exploitability, Affected Users, Discoverability (0..10)</a:t>
            </a:r>
          </a:p>
          <a:p>
            <a:pPr marL="664420" lvl="1" indent="-181206">
              <a:buFontTx/>
              <a:buChar char="-"/>
            </a:pPr>
            <a:r>
              <a:rPr lang="en-US" baseline="0" dirty="0"/>
              <a:t>CVSS</a:t>
            </a:r>
          </a:p>
          <a:p>
            <a:pPr marL="1121620" lvl="2" indent="-181206">
              <a:buFontTx/>
              <a:buChar char="-"/>
            </a:pPr>
            <a:r>
              <a:rPr lang="en-US" baseline="0" dirty="0"/>
              <a:t>Access Vector (Local, </a:t>
            </a:r>
            <a:r>
              <a:rPr lang="en-US" baseline="0" dirty="0" err="1"/>
              <a:t>Adjancent</a:t>
            </a:r>
            <a:r>
              <a:rPr lang="en-US" baseline="0" dirty="0"/>
              <a:t> Network, Network)</a:t>
            </a:r>
          </a:p>
          <a:p>
            <a:pPr marL="1121620" lvl="2" indent="-181206">
              <a:buFontTx/>
              <a:buChar char="-"/>
            </a:pPr>
            <a:r>
              <a:rPr lang="en-US" baseline="0" dirty="0"/>
              <a:t>Access Complexity (H, M, l)</a:t>
            </a:r>
          </a:p>
          <a:p>
            <a:pPr marL="1121620" lvl="2" indent="-181206">
              <a:buFontTx/>
              <a:buChar char="-"/>
            </a:pPr>
            <a:r>
              <a:rPr lang="en-US" baseline="0" dirty="0"/>
              <a:t>Authentication (M, S, N)</a:t>
            </a:r>
          </a:p>
          <a:p>
            <a:pPr marL="1121620" lvl="2" indent="-181206">
              <a:buFontTx/>
              <a:buChar char="-"/>
            </a:pPr>
            <a:r>
              <a:rPr lang="en-US" baseline="0" dirty="0"/>
              <a:t>Confidentiality (N, P, C)</a:t>
            </a:r>
          </a:p>
          <a:p>
            <a:pPr marL="1121620" lvl="2" indent="-181206">
              <a:buFontTx/>
              <a:buChar char="-"/>
            </a:pPr>
            <a:r>
              <a:rPr lang="en-US" baseline="0" dirty="0"/>
              <a:t>Integrity</a:t>
            </a:r>
          </a:p>
          <a:p>
            <a:pPr marL="1121620" lvl="2" indent="-181206">
              <a:buFontTx/>
              <a:buChar char="-"/>
            </a:pPr>
            <a:r>
              <a:rPr lang="en-US" baseline="0" dirty="0"/>
              <a:t>Availability</a:t>
            </a:r>
          </a:p>
          <a:p>
            <a:pPr marL="1121620" lvl="2" indent="-181206">
              <a:buFontTx/>
              <a:buChar char="-"/>
            </a:pPr>
            <a:endParaRPr lang="en-US" u="none" dirty="0">
              <a:latin typeface="Verdana" charset="0"/>
            </a:endParaRPr>
          </a:p>
          <a:p>
            <a:r>
              <a:rPr lang="en-US" b="1" u="none" dirty="0">
                <a:latin typeface="Verdana" charset="0"/>
              </a:rPr>
              <a:t>Probability</a:t>
            </a:r>
          </a:p>
          <a:p>
            <a:endParaRPr lang="en-US" b="1" u="none" dirty="0">
              <a:latin typeface="Verdana" charset="0"/>
            </a:endParaRPr>
          </a:p>
          <a:p>
            <a:pPr marL="181206" indent="-181206">
              <a:buFont typeface="Arial" panose="020B0604020202020204" pitchFamily="34" charset="0"/>
              <a:buChar char="•"/>
            </a:pPr>
            <a:r>
              <a:rPr lang="en-US" dirty="0">
                <a:latin typeface="Verdana" charset="0"/>
              </a:rPr>
              <a:t>Probability is very difficult to accurately measure</a:t>
            </a:r>
          </a:p>
          <a:p>
            <a:pPr marL="181206" indent="-181206">
              <a:buFont typeface="Arial" panose="020B0604020202020204" pitchFamily="34" charset="0"/>
              <a:buChar char="•"/>
            </a:pPr>
            <a:r>
              <a:rPr lang="en-US" dirty="0">
                <a:latin typeface="Verdana" charset="0"/>
              </a:rPr>
              <a:t>Fixed probabilities are</a:t>
            </a:r>
            <a:r>
              <a:rPr lang="en-US" baseline="0" dirty="0">
                <a:latin typeface="Verdana" charset="0"/>
              </a:rPr>
              <a:t> difficult, s</a:t>
            </a:r>
            <a:r>
              <a:rPr lang="en-US" dirty="0">
                <a:latin typeface="Verdana" charset="0"/>
              </a:rPr>
              <a:t>ubject matter expertise is often needed</a:t>
            </a:r>
          </a:p>
          <a:p>
            <a:pPr marL="181206" indent="-181206">
              <a:buFont typeface="Arial" panose="020B0604020202020204" pitchFamily="34" charset="0"/>
              <a:buChar char="•"/>
            </a:pPr>
            <a:r>
              <a:rPr lang="en-US" dirty="0">
                <a:latin typeface="Verdana" charset="0"/>
              </a:rPr>
              <a:t>Avoid absolute probability measurements (such as 30%)</a:t>
            </a:r>
          </a:p>
          <a:p>
            <a:pPr marL="181206" indent="-181206">
              <a:buFont typeface="Arial" panose="020B0604020202020204" pitchFamily="34" charset="0"/>
              <a:buChar char="•"/>
            </a:pPr>
            <a:r>
              <a:rPr lang="en-US" dirty="0">
                <a:latin typeface="Verdana" charset="0"/>
              </a:rPr>
              <a:t>High/Medium/Low is generally more practical for security guys</a:t>
            </a:r>
          </a:p>
          <a:p>
            <a:pPr marL="483215" lvl="1"/>
            <a:endParaRPr lang="en-US" dirty="0">
              <a:latin typeface="Verdana" charset="0"/>
            </a:endParaRPr>
          </a:p>
          <a:p>
            <a:r>
              <a:rPr lang="en-US" b="1" baseline="0" dirty="0">
                <a:latin typeface="Verdana" charset="0"/>
              </a:rPr>
              <a:t>Threat Actor Factors</a:t>
            </a:r>
          </a:p>
          <a:p>
            <a:pPr marL="181206" indent="-181206">
              <a:buFontTx/>
              <a:buChar char="-"/>
            </a:pPr>
            <a:r>
              <a:rPr lang="en-US" baseline="0" dirty="0">
                <a:latin typeface="Verdana" charset="0"/>
              </a:rPr>
              <a:t>Skill Level</a:t>
            </a:r>
          </a:p>
          <a:p>
            <a:pPr marL="181206" indent="-181206">
              <a:buFontTx/>
              <a:buChar char="-"/>
            </a:pPr>
            <a:r>
              <a:rPr lang="en-US" baseline="0" dirty="0">
                <a:latin typeface="Verdana" charset="0"/>
              </a:rPr>
              <a:t>Motive</a:t>
            </a:r>
          </a:p>
          <a:p>
            <a:pPr marL="181206" indent="-181206">
              <a:buFontTx/>
              <a:buChar char="-"/>
            </a:pPr>
            <a:r>
              <a:rPr lang="en-US" baseline="0" dirty="0">
                <a:latin typeface="Verdana" charset="0"/>
              </a:rPr>
              <a:t>Opportunity</a:t>
            </a:r>
          </a:p>
          <a:p>
            <a:endParaRPr lang="en-US" baseline="0" dirty="0">
              <a:latin typeface="Verdana" charset="0"/>
            </a:endParaRPr>
          </a:p>
          <a:p>
            <a:r>
              <a:rPr lang="en-US" b="1" baseline="0" dirty="0">
                <a:latin typeface="Verdana" charset="0"/>
              </a:rPr>
              <a:t>Vulnerability Factors</a:t>
            </a:r>
          </a:p>
          <a:p>
            <a:pPr marL="181206" indent="-181206">
              <a:buFontTx/>
              <a:buChar char="-"/>
            </a:pPr>
            <a:r>
              <a:rPr lang="en-US" baseline="0" dirty="0">
                <a:latin typeface="Verdana" charset="0"/>
              </a:rPr>
              <a:t>Ease of discovery</a:t>
            </a:r>
          </a:p>
          <a:p>
            <a:pPr marL="181206" indent="-181206">
              <a:buFontTx/>
              <a:buChar char="-"/>
            </a:pPr>
            <a:r>
              <a:rPr lang="en-US" baseline="0" dirty="0">
                <a:latin typeface="Verdana" charset="0"/>
              </a:rPr>
              <a:t>Ease of exploit</a:t>
            </a:r>
          </a:p>
          <a:p>
            <a:pPr marL="181206" indent="-181206">
              <a:buFontTx/>
              <a:buChar char="-"/>
            </a:pPr>
            <a:r>
              <a:rPr lang="en-US" baseline="0" dirty="0">
                <a:latin typeface="Verdana" charset="0"/>
              </a:rPr>
              <a:t>Awareness</a:t>
            </a:r>
            <a:endParaRPr lang="en-US" dirty="0">
              <a:latin typeface="Verdana" charset="0"/>
            </a:endParaRPr>
          </a:p>
          <a:p>
            <a:endParaRPr lang="en-US" dirty="0">
              <a:latin typeface="Verdana" charset="0"/>
            </a:endParaRPr>
          </a:p>
          <a:p>
            <a:r>
              <a:rPr lang="en-US" b="1" u="none" dirty="0">
                <a:latin typeface="Verdana" charset="0"/>
              </a:rPr>
              <a:t>Impact</a:t>
            </a:r>
          </a:p>
          <a:p>
            <a:pPr marL="181206" indent="-181206">
              <a:buFont typeface="Arial" panose="020B0604020202020204" pitchFamily="34" charset="0"/>
              <a:buChar char="•"/>
            </a:pPr>
            <a:r>
              <a:rPr lang="en-US" dirty="0">
                <a:latin typeface="Verdana" charset="0"/>
              </a:rPr>
              <a:t>Impact is measured against the business objectives for the system</a:t>
            </a:r>
          </a:p>
          <a:p>
            <a:pPr marL="181206" indent="-181206">
              <a:buFont typeface="Arial" panose="020B0604020202020204" pitchFamily="34" charset="0"/>
              <a:buChar char="•"/>
            </a:pPr>
            <a:r>
              <a:rPr lang="en-US" dirty="0">
                <a:latin typeface="Verdana" charset="0"/>
              </a:rPr>
              <a:t>In some cases, specific money values can be assigned to the potential impact,</a:t>
            </a:r>
            <a:r>
              <a:rPr lang="en-US" baseline="0" dirty="0">
                <a:latin typeface="Verdana" charset="0"/>
              </a:rPr>
              <a:t> but this is difficult</a:t>
            </a:r>
            <a:endParaRPr lang="en-US" dirty="0">
              <a:latin typeface="Verdana" charset="0"/>
            </a:endParaRPr>
          </a:p>
          <a:p>
            <a:pPr marL="181206" indent="-181206">
              <a:buFont typeface="Arial" panose="020B0604020202020204" pitchFamily="34" charset="0"/>
              <a:buChar char="•"/>
            </a:pPr>
            <a:r>
              <a:rPr lang="en-US" dirty="0">
                <a:latin typeface="Verdana" charset="0"/>
              </a:rPr>
              <a:t>High/Medium/Low is generally more practical for security guys</a:t>
            </a:r>
          </a:p>
          <a:p>
            <a:endParaRPr lang="en-GB" dirty="0"/>
          </a:p>
          <a:p>
            <a:r>
              <a:rPr lang="en-GB" b="1" dirty="0"/>
              <a:t>Technical Impact Factors</a:t>
            </a:r>
          </a:p>
          <a:p>
            <a:r>
              <a:rPr lang="en-GB" dirty="0"/>
              <a:t>- Loss of confidentiality</a:t>
            </a:r>
          </a:p>
          <a:p>
            <a:r>
              <a:rPr lang="en-GB" dirty="0"/>
              <a:t>- Loss of Integrity</a:t>
            </a:r>
          </a:p>
          <a:p>
            <a:r>
              <a:rPr lang="en-GB" dirty="0"/>
              <a:t>- Loss</a:t>
            </a:r>
            <a:r>
              <a:rPr lang="en-GB" baseline="0" dirty="0"/>
              <a:t> of Availability</a:t>
            </a:r>
          </a:p>
          <a:p>
            <a:r>
              <a:rPr lang="en-GB" baseline="0" dirty="0"/>
              <a:t>- Loss of Accountability</a:t>
            </a:r>
            <a:endParaRPr lang="en-GB" dirty="0"/>
          </a:p>
          <a:p>
            <a:endParaRPr lang="en-GB" dirty="0"/>
          </a:p>
          <a:p>
            <a:r>
              <a:rPr lang="en-GB" b="1" dirty="0"/>
              <a:t>Business Impact Factors</a:t>
            </a:r>
          </a:p>
          <a:p>
            <a:pPr marL="181206" indent="-181206">
              <a:buFontTx/>
              <a:buChar char="-"/>
            </a:pPr>
            <a:r>
              <a:rPr lang="en-GB" dirty="0"/>
              <a:t>Financial damage</a:t>
            </a:r>
          </a:p>
          <a:p>
            <a:pPr marL="181206" indent="-181206">
              <a:buFontTx/>
              <a:buChar char="-"/>
            </a:pPr>
            <a:r>
              <a:rPr lang="en-GB" dirty="0"/>
              <a:t>Reputation</a:t>
            </a:r>
            <a:r>
              <a:rPr lang="en-GB" baseline="0" dirty="0"/>
              <a:t> damage</a:t>
            </a:r>
          </a:p>
          <a:p>
            <a:pPr marL="181206" indent="-181206">
              <a:buFontTx/>
              <a:buChar char="-"/>
            </a:pPr>
            <a:r>
              <a:rPr lang="en-GB" baseline="0" dirty="0"/>
              <a:t>Non-compliance</a:t>
            </a:r>
          </a:p>
          <a:p>
            <a:pPr marL="181206" indent="-181206">
              <a:buFontTx/>
              <a:buChar char="-"/>
            </a:pPr>
            <a:r>
              <a:rPr lang="en-GB" baseline="0" dirty="0"/>
              <a:t>Privacy violation</a:t>
            </a:r>
            <a:endParaRPr lang="en-GB" dirty="0"/>
          </a:p>
        </p:txBody>
      </p:sp>
      <p:sp>
        <p:nvSpPr>
          <p:cNvPr id="4" name="Slide Number Placeholder 3"/>
          <p:cNvSpPr>
            <a:spLocks noGrp="1"/>
          </p:cNvSpPr>
          <p:nvPr>
            <p:ph type="sldNum" sz="quarter" idx="10"/>
          </p:nvPr>
        </p:nvSpPr>
        <p:spPr/>
        <p:txBody>
          <a:bodyPr/>
          <a:lstStyle/>
          <a:p>
            <a:fld id="{96D7E798-17D3-5E45-9064-E66D1528C054}" type="slidenum">
              <a:rPr lang="en-US" smtClean="0"/>
              <a:t>25</a:t>
            </a:fld>
            <a:endParaRPr lang="en-US"/>
          </a:p>
        </p:txBody>
      </p:sp>
    </p:spTree>
    <p:extLst>
      <p:ext uri="{BB962C8B-B14F-4D97-AF65-F5344CB8AC3E}">
        <p14:creationId xmlns:p14="http://schemas.microsoft.com/office/powerpoint/2010/main" val="34902737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Make inputs and outputs consistent to enable inclusion in an automated CI/CD &amp; DevOps environment </a:t>
            </a:r>
          </a:p>
          <a:p>
            <a:endParaRPr lang="en-US" dirty="0"/>
          </a:p>
        </p:txBody>
      </p:sp>
      <p:sp>
        <p:nvSpPr>
          <p:cNvPr id="4" name="Slide Number Placeholder 3"/>
          <p:cNvSpPr>
            <a:spLocks noGrp="1"/>
          </p:cNvSpPr>
          <p:nvPr>
            <p:ph type="sldNum" sz="quarter" idx="10"/>
          </p:nvPr>
        </p:nvSpPr>
        <p:spPr/>
        <p:txBody>
          <a:bodyPr/>
          <a:lstStyle/>
          <a:p>
            <a:fld id="{FEFD43A3-80E9-844A-A588-A77F6A17097A}" type="slidenum">
              <a:rPr lang="en-US" smtClean="0"/>
              <a:t>28</a:t>
            </a:fld>
            <a:endParaRPr lang="en-US"/>
          </a:p>
        </p:txBody>
      </p:sp>
    </p:spTree>
    <p:extLst>
      <p:ext uri="{BB962C8B-B14F-4D97-AF65-F5344CB8AC3E}">
        <p14:creationId xmlns:p14="http://schemas.microsoft.com/office/powerpoint/2010/main" val="13611833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dirty="0"/>
              <a:t>Intentional architecture</a:t>
            </a:r>
          </a:p>
          <a:p>
            <a:pPr lvl="2"/>
            <a:r>
              <a:rPr lang="en-US" dirty="0"/>
              <a:t>needed where many changes happen in many environments</a:t>
            </a:r>
          </a:p>
          <a:p>
            <a:pPr lvl="2"/>
            <a:r>
              <a:rPr lang="en-US" dirty="0"/>
              <a:t>provides a framework for cross-team design and implementation synchronization</a:t>
            </a:r>
          </a:p>
          <a:p>
            <a:pPr lvl="2"/>
            <a:r>
              <a:rPr lang="en-US" dirty="0"/>
              <a:t>reduces the production of redundant and/or conflicting code and designs</a:t>
            </a:r>
          </a:p>
          <a:p>
            <a:endParaRPr lang="en-US" dirty="0"/>
          </a:p>
        </p:txBody>
      </p:sp>
      <p:sp>
        <p:nvSpPr>
          <p:cNvPr id="4" name="Slide Number Placeholder 3"/>
          <p:cNvSpPr>
            <a:spLocks noGrp="1"/>
          </p:cNvSpPr>
          <p:nvPr>
            <p:ph type="sldNum" sz="quarter" idx="10"/>
          </p:nvPr>
        </p:nvSpPr>
        <p:spPr/>
        <p:txBody>
          <a:bodyPr/>
          <a:lstStyle/>
          <a:p>
            <a:fld id="{FEFD43A3-80E9-844A-A588-A77F6A17097A}" type="slidenum">
              <a:rPr lang="en-US" smtClean="0"/>
              <a:t>29</a:t>
            </a:fld>
            <a:endParaRPr lang="en-US"/>
          </a:p>
        </p:txBody>
      </p:sp>
    </p:spTree>
    <p:extLst>
      <p:ext uri="{BB962C8B-B14F-4D97-AF65-F5344CB8AC3E}">
        <p14:creationId xmlns:p14="http://schemas.microsoft.com/office/powerpoint/2010/main" val="16500255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dirty="0"/>
              <a:t>Emergent design</a:t>
            </a:r>
          </a:p>
          <a:p>
            <a:pPr lvl="2"/>
            <a:r>
              <a:rPr lang="en-US" dirty="0"/>
              <a:t>Grown incrementally by those who are closest</a:t>
            </a:r>
          </a:p>
          <a:p>
            <a:pPr lvl="2"/>
            <a:r>
              <a:rPr lang="en-US" dirty="0"/>
              <a:t>Evolves by constant testing and Continuous Integration steps</a:t>
            </a:r>
          </a:p>
          <a:p>
            <a:pPr lvl="2"/>
            <a:r>
              <a:rPr lang="en-US" dirty="0"/>
              <a:t>Design grows in accordance with the currently known requirements</a:t>
            </a:r>
          </a:p>
          <a:p>
            <a:endParaRPr lang="en-US" dirty="0"/>
          </a:p>
        </p:txBody>
      </p:sp>
      <p:sp>
        <p:nvSpPr>
          <p:cNvPr id="4" name="Slide Number Placeholder 3"/>
          <p:cNvSpPr>
            <a:spLocks noGrp="1"/>
          </p:cNvSpPr>
          <p:nvPr>
            <p:ph type="sldNum" sz="quarter" idx="10"/>
          </p:nvPr>
        </p:nvSpPr>
        <p:spPr/>
        <p:txBody>
          <a:bodyPr/>
          <a:lstStyle/>
          <a:p>
            <a:fld id="{FEFD43A3-80E9-844A-A588-A77F6A17097A}" type="slidenum">
              <a:rPr lang="en-US" smtClean="0"/>
              <a:t>30</a:t>
            </a:fld>
            <a:endParaRPr lang="en-US"/>
          </a:p>
        </p:txBody>
      </p:sp>
    </p:spTree>
    <p:extLst>
      <p:ext uri="{BB962C8B-B14F-4D97-AF65-F5344CB8AC3E}">
        <p14:creationId xmlns:p14="http://schemas.microsoft.com/office/powerpoint/2010/main" val="27775337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11/15/18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11/15/18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11/15/18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11/15/18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11/15/18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11/15/18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11/15/18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11/15/18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11/15/18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Headline two lines //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de-DE" noProof="0"/>
              <a:t>Mastertitelformat bearbeiten</a:t>
            </a:r>
            <a:endParaRPr lang="en-GB" dirty="0"/>
          </a:p>
        </p:txBody>
      </p:sp>
      <p:sp>
        <p:nvSpPr>
          <p:cNvPr id="6" name="Content Placeholder 5"/>
          <p:cNvSpPr>
            <a:spLocks noGrp="1"/>
          </p:cNvSpPr>
          <p:nvPr>
            <p:ph sz="quarter" idx="12"/>
          </p:nvPr>
        </p:nvSpPr>
        <p:spPr>
          <a:xfrm>
            <a:off x="629910" y="1504602"/>
            <a:ext cx="10930593" cy="4983236"/>
          </a:xfrm>
        </p:spPr>
        <p:txBody>
          <a:bodyPr/>
          <a:lstStyle>
            <a:lvl1pPr>
              <a:defRPr baseline="0"/>
            </a:lvl1pPr>
          </a:lstStyle>
          <a:p>
            <a:pPr lvl="0"/>
            <a:r>
              <a:rPr lang="de-DE" noProof="0"/>
              <a:t>Mastertextformat bearbeiten</a:t>
            </a:r>
          </a:p>
          <a:p>
            <a:pPr lvl="1"/>
            <a:r>
              <a:rPr lang="de-DE" noProof="0"/>
              <a:t>Zweite Ebene</a:t>
            </a:r>
          </a:p>
          <a:p>
            <a:pPr lvl="2"/>
            <a:r>
              <a:rPr lang="de-DE" noProof="0"/>
              <a:t>Dritte Ebene</a:t>
            </a:r>
          </a:p>
          <a:p>
            <a:pPr lvl="3"/>
            <a:r>
              <a:rPr lang="de-DE" noProof="0"/>
              <a:t>Vierte Ebene</a:t>
            </a:r>
          </a:p>
          <a:p>
            <a:pPr lvl="4"/>
            <a:r>
              <a:rPr lang="de-DE" noProof="0"/>
              <a:t>Fünfte Ebene</a:t>
            </a:r>
            <a:endParaRPr lang="en-GB" noProof="0" dirty="0"/>
          </a:p>
        </p:txBody>
      </p:sp>
      <p:sp>
        <p:nvSpPr>
          <p:cNvPr id="4" name="Fußzeilenplatzhalter 4"/>
          <p:cNvSpPr>
            <a:spLocks noGrp="1"/>
          </p:cNvSpPr>
          <p:nvPr>
            <p:ph type="ftr" sz="quarter" idx="13"/>
          </p:nvPr>
        </p:nvSpPr>
        <p:spPr/>
        <p:txBody>
          <a:bodyPr/>
          <a:lstStyle>
            <a:lvl1pPr>
              <a:defRPr/>
            </a:lvl1pPr>
          </a:lstStyle>
          <a:p>
            <a:pPr>
              <a:defRPr/>
            </a:pPr>
            <a:r>
              <a:rPr lang="de-DE">
                <a:solidFill>
                  <a:prstClr val="black"/>
                </a:solidFill>
              </a:rPr>
              <a:t>ggf. Provider / Titel der Präsentation / Datum / </a:t>
            </a:r>
            <a:endParaRPr lang="en-GB">
              <a:solidFill>
                <a:prstClr val="black"/>
              </a:solidFill>
            </a:endParaRPr>
          </a:p>
        </p:txBody>
      </p:sp>
      <p:sp>
        <p:nvSpPr>
          <p:cNvPr id="5" name="Foliennummernplatzhalter 5"/>
          <p:cNvSpPr>
            <a:spLocks noGrp="1"/>
          </p:cNvSpPr>
          <p:nvPr>
            <p:ph type="sldNum" sz="quarter" idx="14"/>
          </p:nvPr>
        </p:nvSpPr>
        <p:spPr/>
        <p:txBody>
          <a:bodyPr/>
          <a:lstStyle>
            <a:lvl1pPr>
              <a:defRPr/>
            </a:lvl1pPr>
          </a:lstStyle>
          <a:p>
            <a:pPr>
              <a:defRPr/>
            </a:pPr>
            <a:r>
              <a:rPr lang="en-GB">
                <a:solidFill>
                  <a:prstClr val="black"/>
                </a:solidFill>
              </a:rPr>
              <a:t>Page </a:t>
            </a:r>
            <a:fld id="{7B3685F7-C998-A04C-BC55-8D92C498F99F}" type="slidenum">
              <a:rPr lang="en-GB">
                <a:solidFill>
                  <a:prstClr val="black"/>
                </a:solidFill>
              </a:rPr>
              <a:pPr>
                <a:defRPr/>
              </a:pPr>
              <a:t>‹#›</a:t>
            </a:fld>
            <a:endParaRPr lang="en-GB">
              <a:solidFill>
                <a:prstClr val="black"/>
              </a:solidFill>
            </a:endParaRPr>
          </a:p>
        </p:txBody>
      </p:sp>
    </p:spTree>
    <p:extLst>
      <p:ext uri="{BB962C8B-B14F-4D97-AF65-F5344CB8AC3E}">
        <p14:creationId xmlns:p14="http://schemas.microsoft.com/office/powerpoint/2010/main" val="340354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11/15/18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11/15/18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11/15/18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11/15/18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11/15/18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11/15/18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11/15/18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a:xfrm>
            <a:off x="6399212" y="5883275"/>
            <a:ext cx="914400" cy="365125"/>
          </a:xfrm>
        </p:spPr>
        <p:txBody>
          <a:bodyPr/>
          <a:lstStyle/>
          <a:p>
            <a:fld id="{B61BEF0D-F0BB-DE4B-95CE-6DB70DBA9567}" type="datetimeFigureOut">
              <a:rPr lang="en-US" dirty="0"/>
              <a:pPr/>
              <a:t>11/15/18</a:t>
            </a:fld>
            <a:endParaRPr lang="en-US" dirty="0"/>
          </a:p>
        </p:txBody>
      </p:sp>
      <p:sp>
        <p:nvSpPr>
          <p:cNvPr id="6" name="Footer Placeholder 5"/>
          <p:cNvSpPr>
            <a:spLocks noGrp="1"/>
          </p:cNvSpPr>
          <p:nvPr>
            <p:ph type="ftr" sz="quarter" idx="11"/>
          </p:nvPr>
        </p:nvSpPr>
        <p:spPr>
          <a:xfrm>
            <a:off x="1141412" y="5883275"/>
            <a:ext cx="5105400" cy="365125"/>
          </a:xfrm>
        </p:spPr>
        <p:txBody>
          <a:bodyPr/>
          <a:lstStyle/>
          <a:p>
            <a:endParaRPr lang="en-US" dirty="0"/>
          </a:p>
        </p:txBody>
      </p:sp>
      <p:sp>
        <p:nvSpPr>
          <p:cNvPr id="7" name="Slide Number Placeholder 6"/>
          <p:cNvSpPr>
            <a:spLocks noGrp="1"/>
          </p:cNvSpPr>
          <p:nvPr>
            <p:ph type="sldNum" sz="quarter" idx="12"/>
          </p:nvPr>
        </p:nvSpPr>
        <p:spPr>
          <a:xfrm>
            <a:off x="10742612" y="5883275"/>
            <a:ext cx="3225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B61BEF0D-F0BB-DE4B-95CE-6DB70DBA9567}" type="datetimeFigureOut">
              <a:rPr lang="en-US" dirty="0"/>
              <a:pPr/>
              <a:t>11/15/18</a:t>
            </a:fld>
            <a:endParaRPr lang="en-US" dirty="0"/>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dirty="0"/>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1"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 id="2147483668" r:id="rId18"/>
  </p:sldLayoutIdLst>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18.xml"/><Relationship Id="rId4" Type="http://schemas.openxmlformats.org/officeDocument/2006/relationships/image" Target="../media/image23.jpg"/></Relationships>
</file>

<file path=ppt/slides/_rels/slide26.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8.tiff"/></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30.svg"/></Relationships>
</file>

<file path=ppt/slides/_rels/slide3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2.jp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18.xml"/><Relationship Id="rId4" Type="http://schemas.openxmlformats.org/officeDocument/2006/relationships/image" Target="../media/image33.png"/></Relationships>
</file>

<file path=ppt/slides/_rels/slide4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a:t>Introduction to threat modelling</a:t>
            </a:r>
          </a:p>
        </p:txBody>
      </p:sp>
      <p:sp>
        <p:nvSpPr>
          <p:cNvPr id="3" name="Subtitle 2"/>
          <p:cNvSpPr>
            <a:spLocks noGrp="1"/>
          </p:cNvSpPr>
          <p:nvPr>
            <p:ph type="subTitle" idx="1"/>
          </p:nvPr>
        </p:nvSpPr>
        <p:spPr/>
        <p:txBody>
          <a:bodyPr/>
          <a:lstStyle/>
          <a:p>
            <a:endParaRPr lang="en-GB" dirty="0"/>
          </a:p>
          <a:p>
            <a:r>
              <a:rPr lang="en-GB" dirty="0"/>
              <a:t>Geoffrey Hill</a:t>
            </a:r>
          </a:p>
          <a:p>
            <a:endParaRPr lang="en-GB" dirty="0"/>
          </a:p>
        </p:txBody>
      </p:sp>
      <p:pic>
        <p:nvPicPr>
          <p:cNvPr id="5" name="Picture 4">
            <a:extLst>
              <a:ext uri="{FF2B5EF4-FFF2-40B4-BE49-F238E27FC236}">
                <a16:creationId xmlns:a16="http://schemas.microsoft.com/office/drawing/2014/main" id="{2B736CD3-AE04-44DE-B97B-24FD5AF32615}"/>
              </a:ext>
            </a:extLst>
          </p:cNvPr>
          <p:cNvPicPr>
            <a:picLocks noChangeAspect="1"/>
          </p:cNvPicPr>
          <p:nvPr/>
        </p:nvPicPr>
        <p:blipFill>
          <a:blip r:embed="rId2"/>
          <a:stretch>
            <a:fillRect/>
          </a:stretch>
        </p:blipFill>
        <p:spPr>
          <a:xfrm>
            <a:off x="10682654" y="6181936"/>
            <a:ext cx="1271587" cy="444898"/>
          </a:xfrm>
          <a:prstGeom prst="rect">
            <a:avLst/>
          </a:prstGeom>
        </p:spPr>
      </p:pic>
    </p:spTree>
    <p:extLst>
      <p:ext uri="{BB962C8B-B14F-4D97-AF65-F5344CB8AC3E}">
        <p14:creationId xmlns:p14="http://schemas.microsoft.com/office/powerpoint/2010/main" val="107885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9905998" cy="2933700"/>
          </a:xfrm>
        </p:spPr>
        <p:txBody>
          <a:bodyPr/>
          <a:lstStyle/>
          <a:p>
            <a:r>
              <a:rPr lang="en-GB" dirty="0"/>
              <a:t>threat modelling 101</a:t>
            </a:r>
          </a:p>
        </p:txBody>
      </p:sp>
    </p:spTree>
    <p:extLst>
      <p:ext uri="{BB962C8B-B14F-4D97-AF65-F5344CB8AC3E}">
        <p14:creationId xmlns:p14="http://schemas.microsoft.com/office/powerpoint/2010/main" val="17002197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04231" y="358492"/>
            <a:ext cx="7118275" cy="1470308"/>
          </a:xfrm>
        </p:spPr>
        <p:txBody>
          <a:bodyPr>
            <a:noAutofit/>
          </a:bodyPr>
          <a:lstStyle/>
          <a:p>
            <a:r>
              <a:rPr lang="en-US" sz="1800" dirty="0"/>
              <a:t>				</a:t>
            </a:r>
            <a:r>
              <a:rPr lang="en-US" sz="1800" i="1" u="sng" dirty="0"/>
              <a:t>Threat Model type</a:t>
            </a:r>
            <a:br>
              <a:rPr lang="en-US" sz="1800" dirty="0"/>
            </a:br>
            <a:r>
              <a:rPr lang="en-US" sz="1800" dirty="0"/>
              <a:t>Asset Based 		– What are you protecting?</a:t>
            </a:r>
            <a:br>
              <a:rPr lang="en-US" sz="1800" dirty="0"/>
            </a:br>
            <a:r>
              <a:rPr lang="en-US" sz="1800" dirty="0"/>
              <a:t>Attacker Based 	– What would an attacker do?</a:t>
            </a:r>
            <a:br>
              <a:rPr lang="en-US" sz="1800" dirty="0"/>
            </a:br>
            <a:r>
              <a:rPr lang="en-US" sz="1800" dirty="0"/>
              <a:t>Defensive Based 	– What should I protect against?</a:t>
            </a:r>
            <a:br>
              <a:rPr lang="en-US" sz="1800" dirty="0"/>
            </a:br>
            <a:endParaRPr lang="en-GB" sz="1800" dirty="0"/>
          </a:p>
        </p:txBody>
      </p:sp>
      <p:sp>
        <p:nvSpPr>
          <p:cNvPr id="3" name="Content Placeholder 2"/>
          <p:cNvSpPr>
            <a:spLocks noGrp="1"/>
          </p:cNvSpPr>
          <p:nvPr>
            <p:ph idx="1"/>
          </p:nvPr>
        </p:nvSpPr>
        <p:spPr>
          <a:xfrm>
            <a:off x="348916" y="358492"/>
            <a:ext cx="5520039" cy="6317223"/>
          </a:xfrm>
        </p:spPr>
        <p:txBody>
          <a:bodyPr>
            <a:noAutofit/>
          </a:bodyPr>
          <a:lstStyle/>
          <a:p>
            <a:r>
              <a:rPr lang="en-US" sz="1600" b="1" dirty="0">
                <a:solidFill>
                  <a:schemeClr val="tx1"/>
                </a:solidFill>
              </a:rPr>
              <a:t>Model the system</a:t>
            </a:r>
          </a:p>
          <a:p>
            <a:pPr lvl="1"/>
            <a:r>
              <a:rPr lang="en-US" sz="1400" b="1" dirty="0">
                <a:solidFill>
                  <a:schemeClr val="tx1"/>
                </a:solidFill>
              </a:rPr>
              <a:t>Representation &amp; type</a:t>
            </a:r>
          </a:p>
          <a:p>
            <a:pPr lvl="1"/>
            <a:r>
              <a:rPr lang="en-US" sz="1400" b="1" dirty="0">
                <a:solidFill>
                  <a:schemeClr val="tx1"/>
                </a:solidFill>
              </a:rPr>
              <a:t>Understand Zones of trust</a:t>
            </a:r>
          </a:p>
          <a:p>
            <a:pPr lvl="1"/>
            <a:r>
              <a:rPr lang="en-US" sz="1400" b="1" dirty="0">
                <a:solidFill>
                  <a:schemeClr val="tx1"/>
                </a:solidFill>
              </a:rPr>
              <a:t>dependencies</a:t>
            </a:r>
          </a:p>
          <a:p>
            <a:r>
              <a:rPr lang="en-US" sz="1600" b="1" dirty="0" err="1">
                <a:solidFill>
                  <a:schemeClr val="tx1"/>
                </a:solidFill>
              </a:rPr>
              <a:t>Analyse</a:t>
            </a:r>
            <a:r>
              <a:rPr lang="en-US" sz="1600" b="1" dirty="0">
                <a:solidFill>
                  <a:schemeClr val="tx1"/>
                </a:solidFill>
              </a:rPr>
              <a:t> the threats</a:t>
            </a:r>
          </a:p>
          <a:p>
            <a:pPr lvl="1"/>
            <a:r>
              <a:rPr lang="en-US" sz="1400" b="1" dirty="0">
                <a:solidFill>
                  <a:schemeClr val="tx1"/>
                </a:solidFill>
              </a:rPr>
              <a:t>Use taxonomies to find threats</a:t>
            </a:r>
          </a:p>
          <a:p>
            <a:pPr lvl="1"/>
            <a:r>
              <a:rPr lang="en-US" sz="1400" b="1" dirty="0">
                <a:solidFill>
                  <a:schemeClr val="tx1"/>
                </a:solidFill>
              </a:rPr>
              <a:t>Look for </a:t>
            </a:r>
            <a:r>
              <a:rPr lang="en-US" sz="1400" b="1" dirty="0" err="1">
                <a:solidFill>
                  <a:schemeClr val="tx1"/>
                </a:solidFill>
              </a:rPr>
              <a:t>authorisation</a:t>
            </a:r>
            <a:r>
              <a:rPr lang="en-US" sz="1400" b="1" dirty="0">
                <a:solidFill>
                  <a:schemeClr val="tx1"/>
                </a:solidFill>
              </a:rPr>
              <a:t> mismatches</a:t>
            </a:r>
          </a:p>
          <a:p>
            <a:r>
              <a:rPr lang="en-US" sz="1600" b="1" dirty="0">
                <a:solidFill>
                  <a:schemeClr val="tx1"/>
                </a:solidFill>
              </a:rPr>
              <a:t>Do Mitigation analysis</a:t>
            </a:r>
          </a:p>
          <a:p>
            <a:pPr lvl="1"/>
            <a:r>
              <a:rPr lang="en-US" sz="1400" b="1" dirty="0">
                <a:solidFill>
                  <a:schemeClr val="tx1"/>
                </a:solidFill>
              </a:rPr>
              <a:t>Accept</a:t>
            </a:r>
          </a:p>
          <a:p>
            <a:pPr lvl="1"/>
            <a:r>
              <a:rPr lang="en-US" sz="1400" b="1" dirty="0">
                <a:solidFill>
                  <a:schemeClr val="tx1"/>
                </a:solidFill>
              </a:rPr>
              <a:t>Reduce</a:t>
            </a:r>
          </a:p>
          <a:p>
            <a:pPr lvl="1"/>
            <a:r>
              <a:rPr lang="en-US" sz="1400" b="1" dirty="0">
                <a:solidFill>
                  <a:schemeClr val="tx1"/>
                </a:solidFill>
              </a:rPr>
              <a:t>transfer</a:t>
            </a:r>
          </a:p>
          <a:p>
            <a:r>
              <a:rPr lang="en-US" sz="1600" b="1" dirty="0">
                <a:solidFill>
                  <a:schemeClr val="tx1"/>
                </a:solidFill>
              </a:rPr>
              <a:t>Validate the threats and mitigations</a:t>
            </a:r>
          </a:p>
          <a:p>
            <a:pPr lvl="1"/>
            <a:r>
              <a:rPr lang="en-US" sz="1400" b="1" dirty="0">
                <a:solidFill>
                  <a:schemeClr val="tx1"/>
                </a:solidFill>
              </a:rPr>
              <a:t>Static code review</a:t>
            </a:r>
          </a:p>
          <a:p>
            <a:pPr lvl="1"/>
            <a:r>
              <a:rPr lang="en-US" sz="1400" b="1" dirty="0">
                <a:solidFill>
                  <a:schemeClr val="tx1"/>
                </a:solidFill>
              </a:rPr>
              <a:t>testing</a:t>
            </a:r>
          </a:p>
          <a:p>
            <a:endParaRPr lang="en-GB" sz="1600" dirty="0"/>
          </a:p>
        </p:txBody>
      </p:sp>
      <p:graphicFrame>
        <p:nvGraphicFramePr>
          <p:cNvPr id="5" name="Diagram 4"/>
          <p:cNvGraphicFramePr/>
          <p:nvPr>
            <p:extLst>
              <p:ext uri="{D42A27DB-BD31-4B8C-83A1-F6EECF244321}">
                <p14:modId xmlns:p14="http://schemas.microsoft.com/office/powerpoint/2010/main" val="4059578467"/>
              </p:ext>
            </p:extLst>
          </p:nvPr>
        </p:nvGraphicFramePr>
        <p:xfrm>
          <a:off x="5317957" y="1828800"/>
          <a:ext cx="6454274" cy="463438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798765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371" y="219393"/>
            <a:ext cx="6665194" cy="1429141"/>
          </a:xfrm>
        </p:spPr>
        <p:txBody>
          <a:bodyPr/>
          <a:lstStyle/>
          <a:p>
            <a:r>
              <a:rPr lang="en-GB" dirty="0"/>
              <a:t>Basic Threat Model Elements</a:t>
            </a:r>
          </a:p>
        </p:txBody>
      </p:sp>
      <p:pic>
        <p:nvPicPr>
          <p:cNvPr id="5" name="Picture 4"/>
          <p:cNvPicPr>
            <a:picLocks noChangeAspect="1"/>
          </p:cNvPicPr>
          <p:nvPr/>
        </p:nvPicPr>
        <p:blipFill>
          <a:blip r:embed="rId2"/>
          <a:stretch>
            <a:fillRect/>
          </a:stretch>
        </p:blipFill>
        <p:spPr>
          <a:xfrm>
            <a:off x="280950" y="1648534"/>
            <a:ext cx="6974428" cy="2597121"/>
          </a:xfrm>
          <a:prstGeom prst="rect">
            <a:avLst/>
          </a:prstGeom>
        </p:spPr>
      </p:pic>
      <p:sp>
        <p:nvSpPr>
          <p:cNvPr id="6" name="Rectangle 5"/>
          <p:cNvSpPr/>
          <p:nvPr/>
        </p:nvSpPr>
        <p:spPr>
          <a:xfrm>
            <a:off x="8391064" y="3529459"/>
            <a:ext cx="3482043" cy="923330"/>
          </a:xfrm>
          <a:prstGeom prst="rect">
            <a:avLst/>
          </a:prstGeom>
          <a:noFill/>
        </p:spPr>
        <p:txBody>
          <a:bodyPr wrap="none" lIns="91440" tIns="45720" rIns="91440" bIns="45720">
            <a:spAutoFit/>
          </a:bodyPr>
          <a:lstStyle/>
          <a:p>
            <a:pPr algn="ctr"/>
            <a:r>
              <a:rPr lang="en-US" sz="5400" b="1" cap="none" spc="0" dirty="0">
                <a:ln w="9525">
                  <a:solidFill>
                    <a:schemeClr val="bg1"/>
                  </a:solidFill>
                  <a:prstDash val="solid"/>
                </a:ln>
                <a:effectLst>
                  <a:outerShdw blurRad="12700" dist="38100" dir="2700000" algn="tl" rotWithShape="0">
                    <a:schemeClr val="accent5">
                      <a:lumMod val="60000"/>
                      <a:lumOff val="40000"/>
                    </a:schemeClr>
                  </a:outerShdw>
                </a:effectLst>
              </a:rPr>
              <a:t>+ THREATS</a:t>
            </a:r>
          </a:p>
        </p:txBody>
      </p:sp>
      <p:sp>
        <p:nvSpPr>
          <p:cNvPr id="7" name="Rectangle 6"/>
          <p:cNvSpPr/>
          <p:nvPr/>
        </p:nvSpPr>
        <p:spPr>
          <a:xfrm>
            <a:off x="6884943" y="5203250"/>
            <a:ext cx="5129930" cy="923330"/>
          </a:xfrm>
          <a:prstGeom prst="rect">
            <a:avLst/>
          </a:prstGeom>
          <a:noFill/>
        </p:spPr>
        <p:txBody>
          <a:bodyPr wrap="none" lIns="91440" tIns="45720" rIns="91440" bIns="45720">
            <a:spAutoFit/>
          </a:bodyPr>
          <a:lstStyle/>
          <a:p>
            <a:pPr algn="ctr"/>
            <a:r>
              <a:rPr lang="en-US" sz="5400" b="1" dirty="0">
                <a:ln w="9525">
                  <a:solidFill>
                    <a:schemeClr val="bg1"/>
                  </a:solidFill>
                  <a:prstDash val="solid"/>
                </a:ln>
                <a:effectLst>
                  <a:outerShdw blurRad="12700" dist="38100" dir="2700000" algn="tl" rotWithShape="0">
                    <a:schemeClr val="accent5">
                      <a:lumMod val="60000"/>
                      <a:lumOff val="40000"/>
                    </a:schemeClr>
                  </a:outerShdw>
                </a:effectLst>
              </a:rPr>
              <a:t>+ MITIGATIONS</a:t>
            </a:r>
            <a:endParaRPr lang="en-US" sz="5400" b="1" cap="none" spc="0" dirty="0">
              <a:ln w="9525">
                <a:solidFill>
                  <a:schemeClr val="bg1"/>
                </a:solidFill>
                <a:prstDash val="solid"/>
              </a:ln>
              <a:effectLst>
                <a:outerShdw blurRad="12700" dist="38100" dir="2700000" algn="tl" rotWithShape="0">
                  <a:schemeClr val="accent5">
                    <a:lumMod val="60000"/>
                    <a:lumOff val="40000"/>
                  </a:schemeClr>
                </a:outerShdw>
              </a:effectLst>
            </a:endParaRPr>
          </a:p>
        </p:txBody>
      </p:sp>
      <p:sp>
        <p:nvSpPr>
          <p:cNvPr id="3" name="Rectangle 2">
            <a:extLst>
              <a:ext uri="{FF2B5EF4-FFF2-40B4-BE49-F238E27FC236}">
                <a16:creationId xmlns:a16="http://schemas.microsoft.com/office/drawing/2014/main" id="{5DAE32CF-BD4B-40AF-92C0-B05FA1F6CED5}"/>
              </a:ext>
            </a:extLst>
          </p:cNvPr>
          <p:cNvSpPr/>
          <p:nvPr/>
        </p:nvSpPr>
        <p:spPr>
          <a:xfrm>
            <a:off x="2714419" y="2219664"/>
            <a:ext cx="1218603" cy="369332"/>
          </a:xfrm>
          <a:prstGeom prst="rect">
            <a:avLst/>
          </a:prstGeom>
        </p:spPr>
        <p:txBody>
          <a:bodyPr wrap="none">
            <a:spAutoFit/>
          </a:bodyPr>
          <a:lstStyle/>
          <a:p>
            <a:r>
              <a:rPr lang="en-GB" b="1" i="1" u="sng" dirty="0" err="1">
                <a:solidFill>
                  <a:srgbClr val="FFFF00"/>
                </a:solidFill>
              </a:rPr>
              <a:t>DataFlow</a:t>
            </a:r>
            <a:endParaRPr lang="en-GB" dirty="0"/>
          </a:p>
        </p:txBody>
      </p:sp>
      <p:sp>
        <p:nvSpPr>
          <p:cNvPr id="8" name="Rectangle 7">
            <a:extLst>
              <a:ext uri="{FF2B5EF4-FFF2-40B4-BE49-F238E27FC236}">
                <a16:creationId xmlns:a16="http://schemas.microsoft.com/office/drawing/2014/main" id="{8014C386-727E-45F4-9D29-55A5454C2153}"/>
              </a:ext>
            </a:extLst>
          </p:cNvPr>
          <p:cNvSpPr/>
          <p:nvPr/>
        </p:nvSpPr>
        <p:spPr>
          <a:xfrm>
            <a:off x="5566666" y="1769151"/>
            <a:ext cx="1277914" cy="369332"/>
          </a:xfrm>
          <a:prstGeom prst="rect">
            <a:avLst/>
          </a:prstGeom>
        </p:spPr>
        <p:txBody>
          <a:bodyPr wrap="none">
            <a:spAutoFit/>
          </a:bodyPr>
          <a:lstStyle/>
          <a:p>
            <a:r>
              <a:rPr lang="en-GB" b="1" i="1" u="sng" dirty="0" err="1">
                <a:solidFill>
                  <a:srgbClr val="FFFF00"/>
                </a:solidFill>
              </a:rPr>
              <a:t>DataStore</a:t>
            </a:r>
            <a:endParaRPr lang="en-GB" dirty="0"/>
          </a:p>
        </p:txBody>
      </p:sp>
      <p:sp>
        <p:nvSpPr>
          <p:cNvPr id="9" name="Rectangle 8">
            <a:extLst>
              <a:ext uri="{FF2B5EF4-FFF2-40B4-BE49-F238E27FC236}">
                <a16:creationId xmlns:a16="http://schemas.microsoft.com/office/drawing/2014/main" id="{C6539A7E-EAB5-4F81-88AF-F5BD60CC04D3}"/>
              </a:ext>
            </a:extLst>
          </p:cNvPr>
          <p:cNvSpPr/>
          <p:nvPr/>
        </p:nvSpPr>
        <p:spPr>
          <a:xfrm>
            <a:off x="422443" y="2700770"/>
            <a:ext cx="1032655" cy="369332"/>
          </a:xfrm>
          <a:prstGeom prst="rect">
            <a:avLst/>
          </a:prstGeom>
        </p:spPr>
        <p:txBody>
          <a:bodyPr wrap="none">
            <a:spAutoFit/>
          </a:bodyPr>
          <a:lstStyle/>
          <a:p>
            <a:r>
              <a:rPr lang="en-GB" b="1" i="1" u="sng" dirty="0">
                <a:solidFill>
                  <a:srgbClr val="FFFF00"/>
                </a:solidFill>
              </a:rPr>
              <a:t>Process</a:t>
            </a:r>
            <a:endParaRPr lang="en-GB" dirty="0"/>
          </a:p>
        </p:txBody>
      </p:sp>
      <p:sp>
        <p:nvSpPr>
          <p:cNvPr id="10" name="Rectangle 9">
            <a:extLst>
              <a:ext uri="{FF2B5EF4-FFF2-40B4-BE49-F238E27FC236}">
                <a16:creationId xmlns:a16="http://schemas.microsoft.com/office/drawing/2014/main" id="{5B93FE71-C321-4148-A993-90506ECA513C}"/>
              </a:ext>
            </a:extLst>
          </p:cNvPr>
          <p:cNvSpPr/>
          <p:nvPr/>
        </p:nvSpPr>
        <p:spPr>
          <a:xfrm>
            <a:off x="1226268" y="3937672"/>
            <a:ext cx="1721946" cy="369332"/>
          </a:xfrm>
          <a:prstGeom prst="rect">
            <a:avLst/>
          </a:prstGeom>
        </p:spPr>
        <p:txBody>
          <a:bodyPr wrap="none">
            <a:spAutoFit/>
          </a:bodyPr>
          <a:lstStyle/>
          <a:p>
            <a:r>
              <a:rPr lang="en-GB" b="1" i="1" u="sng" dirty="0">
                <a:solidFill>
                  <a:srgbClr val="FFFF00"/>
                </a:solidFill>
              </a:rPr>
              <a:t>External Entity</a:t>
            </a:r>
            <a:endParaRPr lang="en-GB" dirty="0"/>
          </a:p>
        </p:txBody>
      </p:sp>
      <p:sp>
        <p:nvSpPr>
          <p:cNvPr id="11" name="Rectangle 10">
            <a:extLst>
              <a:ext uri="{FF2B5EF4-FFF2-40B4-BE49-F238E27FC236}">
                <a16:creationId xmlns:a16="http://schemas.microsoft.com/office/drawing/2014/main" id="{637CFF86-A54F-4E33-86CD-45E917D20704}"/>
              </a:ext>
            </a:extLst>
          </p:cNvPr>
          <p:cNvSpPr/>
          <p:nvPr/>
        </p:nvSpPr>
        <p:spPr>
          <a:xfrm>
            <a:off x="4753277" y="4452789"/>
            <a:ext cx="1967205" cy="369332"/>
          </a:xfrm>
          <a:prstGeom prst="rect">
            <a:avLst/>
          </a:prstGeom>
        </p:spPr>
        <p:txBody>
          <a:bodyPr wrap="none">
            <a:spAutoFit/>
          </a:bodyPr>
          <a:lstStyle/>
          <a:p>
            <a:r>
              <a:rPr lang="en-GB" b="1" i="1" u="sng" dirty="0">
                <a:solidFill>
                  <a:srgbClr val="FFFF00"/>
                </a:solidFill>
              </a:rPr>
              <a:t>Trust Boundaries</a:t>
            </a:r>
            <a:endParaRPr lang="en-GB" dirty="0"/>
          </a:p>
        </p:txBody>
      </p:sp>
      <p:sp>
        <p:nvSpPr>
          <p:cNvPr id="12" name="Rectangle 11">
            <a:extLst>
              <a:ext uri="{FF2B5EF4-FFF2-40B4-BE49-F238E27FC236}">
                <a16:creationId xmlns:a16="http://schemas.microsoft.com/office/drawing/2014/main" id="{910929BC-D8AF-4BD9-B669-6F385DFCD127}"/>
              </a:ext>
            </a:extLst>
          </p:cNvPr>
          <p:cNvSpPr/>
          <p:nvPr/>
        </p:nvSpPr>
        <p:spPr>
          <a:xfrm>
            <a:off x="4157578" y="3136980"/>
            <a:ext cx="3097800" cy="1108675"/>
          </a:xfrm>
          <a:prstGeom prst="rect">
            <a:avLst/>
          </a:prstGeom>
          <a:noFill/>
          <a:ln w="1428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1851871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77519" y="537410"/>
            <a:ext cx="4465303" cy="1905000"/>
          </a:xfrm>
        </p:spPr>
        <p:txBody>
          <a:bodyPr/>
          <a:lstStyle/>
          <a:p>
            <a:r>
              <a:rPr lang="en-GB" b="1" dirty="0"/>
              <a:t>Model the system</a:t>
            </a:r>
          </a:p>
        </p:txBody>
      </p:sp>
      <p:sp>
        <p:nvSpPr>
          <p:cNvPr id="3" name="Content Placeholder 2"/>
          <p:cNvSpPr>
            <a:spLocks noGrp="1"/>
          </p:cNvSpPr>
          <p:nvPr>
            <p:ph idx="1"/>
          </p:nvPr>
        </p:nvSpPr>
        <p:spPr>
          <a:xfrm>
            <a:off x="7457991" y="2233863"/>
            <a:ext cx="3707313" cy="3124201"/>
          </a:xfrm>
        </p:spPr>
        <p:txBody>
          <a:bodyPr/>
          <a:lstStyle/>
          <a:p>
            <a:r>
              <a:rPr lang="en-GB" dirty="0"/>
              <a:t>Review</a:t>
            </a:r>
          </a:p>
          <a:p>
            <a:pPr lvl="1"/>
            <a:r>
              <a:rPr lang="en-GB" dirty="0"/>
              <a:t>Documentation</a:t>
            </a:r>
          </a:p>
          <a:p>
            <a:pPr lvl="1"/>
            <a:r>
              <a:rPr lang="en-GB" dirty="0"/>
              <a:t>Requirements</a:t>
            </a:r>
          </a:p>
          <a:p>
            <a:pPr lvl="1"/>
            <a:r>
              <a:rPr lang="en-GB" dirty="0"/>
              <a:t>models</a:t>
            </a:r>
          </a:p>
          <a:p>
            <a:r>
              <a:rPr lang="en-GB" dirty="0"/>
              <a:t>Interview</a:t>
            </a:r>
          </a:p>
          <a:p>
            <a:pPr lvl="1"/>
            <a:r>
              <a:rPr lang="en-GB" dirty="0"/>
              <a:t>Business owners</a:t>
            </a:r>
          </a:p>
          <a:p>
            <a:pPr lvl="1"/>
            <a:r>
              <a:rPr lang="en-GB" dirty="0"/>
              <a:t>architects</a:t>
            </a:r>
          </a:p>
        </p:txBody>
      </p:sp>
      <p:pic>
        <p:nvPicPr>
          <p:cNvPr id="7" name="Picture 6"/>
          <p:cNvPicPr>
            <a:picLocks noChangeAspect="1"/>
          </p:cNvPicPr>
          <p:nvPr/>
        </p:nvPicPr>
        <p:blipFill>
          <a:blip r:embed="rId3"/>
          <a:stretch>
            <a:fillRect/>
          </a:stretch>
        </p:blipFill>
        <p:spPr>
          <a:xfrm>
            <a:off x="1015082" y="537410"/>
            <a:ext cx="4879531" cy="4842935"/>
          </a:xfrm>
          <a:prstGeom prst="rect">
            <a:avLst/>
          </a:prstGeom>
        </p:spPr>
      </p:pic>
      <p:sp>
        <p:nvSpPr>
          <p:cNvPr id="8" name="Star: 4 Points 7"/>
          <p:cNvSpPr/>
          <p:nvPr/>
        </p:nvSpPr>
        <p:spPr>
          <a:xfrm>
            <a:off x="11165304" y="537410"/>
            <a:ext cx="830180" cy="774032"/>
          </a:xfrm>
          <a:prstGeom prst="star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Content Placeholder 2"/>
          <p:cNvSpPr txBox="1">
            <a:spLocks/>
          </p:cNvSpPr>
          <p:nvPr/>
        </p:nvSpPr>
        <p:spPr>
          <a:xfrm>
            <a:off x="5627445" y="5535274"/>
            <a:ext cx="6187440" cy="819350"/>
          </a:xfrm>
          <a:prstGeom prst="rect">
            <a:avLst/>
          </a:prstGeom>
        </p:spPr>
        <p:txBody>
          <a:bodyPr vert="horz" lIns="91440" tIns="45720" rIns="91440" bIns="45720" rtlCol="0" anchor="ctr">
            <a:normAutofit lnSpcReduction="10000"/>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0" indent="0">
              <a:buNone/>
            </a:pPr>
            <a:r>
              <a:rPr lang="en-GB" b="1" dirty="0">
                <a:solidFill>
                  <a:schemeClr val="bg1"/>
                </a:solidFill>
                <a:highlight>
                  <a:srgbClr val="FFFF00"/>
                </a:highlight>
              </a:rPr>
              <a:t>Discuss how best to do this in an Agile environment</a:t>
            </a:r>
          </a:p>
          <a:p>
            <a:pPr marL="0" indent="0">
              <a:buNone/>
            </a:pPr>
            <a:r>
              <a:rPr lang="en-GB" b="1" dirty="0">
                <a:solidFill>
                  <a:schemeClr val="bg1"/>
                </a:solidFill>
                <a:highlight>
                  <a:srgbClr val="FFFF00"/>
                </a:highlight>
              </a:rPr>
              <a:t>How involved do we want the interviewees? </a:t>
            </a:r>
          </a:p>
        </p:txBody>
      </p:sp>
    </p:spTree>
    <p:extLst>
      <p:ext uri="{BB962C8B-B14F-4D97-AF65-F5344CB8AC3E}">
        <p14:creationId xmlns:p14="http://schemas.microsoft.com/office/powerpoint/2010/main" val="16726965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0EE52B-2D9F-4DB9-8174-E421CE8D6DAC}"/>
              </a:ext>
            </a:extLst>
          </p:cNvPr>
          <p:cNvSpPr>
            <a:spLocks noGrp="1"/>
          </p:cNvSpPr>
          <p:nvPr>
            <p:ph type="title"/>
          </p:nvPr>
        </p:nvSpPr>
        <p:spPr>
          <a:xfrm>
            <a:off x="1141413" y="278853"/>
            <a:ext cx="9905998" cy="725882"/>
          </a:xfrm>
        </p:spPr>
        <p:txBody>
          <a:bodyPr/>
          <a:lstStyle/>
          <a:p>
            <a:r>
              <a:rPr lang="en-GB" dirty="0"/>
              <a:t>Our focus will be an attacker-based model</a:t>
            </a:r>
          </a:p>
        </p:txBody>
      </p:sp>
      <p:sp>
        <p:nvSpPr>
          <p:cNvPr id="6" name="Rectangle 5">
            <a:extLst>
              <a:ext uri="{FF2B5EF4-FFF2-40B4-BE49-F238E27FC236}">
                <a16:creationId xmlns:a16="http://schemas.microsoft.com/office/drawing/2014/main" id="{25861D49-97A0-495D-9615-9F7C8A83E3A4}"/>
              </a:ext>
            </a:extLst>
          </p:cNvPr>
          <p:cNvSpPr/>
          <p:nvPr/>
        </p:nvSpPr>
        <p:spPr>
          <a:xfrm>
            <a:off x="5211746" y="4012333"/>
            <a:ext cx="1944763" cy="369332"/>
          </a:xfrm>
          <a:prstGeom prst="rect">
            <a:avLst/>
          </a:prstGeom>
        </p:spPr>
        <p:txBody>
          <a:bodyPr wrap="none">
            <a:spAutoFit/>
          </a:bodyPr>
          <a:lstStyle/>
          <a:p>
            <a:r>
              <a:rPr lang="en-US" b="1" dirty="0">
                <a:solidFill>
                  <a:srgbClr val="FFFF00"/>
                </a:solidFill>
              </a:rPr>
              <a:t>Attacker-based</a:t>
            </a:r>
            <a:endParaRPr lang="en-GB" b="1" dirty="0">
              <a:solidFill>
                <a:srgbClr val="FFFF00"/>
              </a:solidFill>
            </a:endParaRPr>
          </a:p>
        </p:txBody>
      </p:sp>
      <p:pic>
        <p:nvPicPr>
          <p:cNvPr id="8" name="Picture 7">
            <a:extLst>
              <a:ext uri="{FF2B5EF4-FFF2-40B4-BE49-F238E27FC236}">
                <a16:creationId xmlns:a16="http://schemas.microsoft.com/office/drawing/2014/main" id="{2559FCC6-7261-4E19-A84F-ADB2CF88308F}"/>
              </a:ext>
            </a:extLst>
          </p:cNvPr>
          <p:cNvPicPr>
            <a:picLocks noChangeAspect="1"/>
          </p:cNvPicPr>
          <p:nvPr/>
        </p:nvPicPr>
        <p:blipFill>
          <a:blip r:embed="rId2"/>
          <a:stretch>
            <a:fillRect/>
          </a:stretch>
        </p:blipFill>
        <p:spPr>
          <a:xfrm>
            <a:off x="4977198" y="1402688"/>
            <a:ext cx="2413861" cy="2413861"/>
          </a:xfrm>
          <a:prstGeom prst="rect">
            <a:avLst/>
          </a:prstGeom>
          <a:effectLst>
            <a:glow rad="228600">
              <a:schemeClr val="accent4">
                <a:satMod val="175000"/>
                <a:alpha val="40000"/>
              </a:schemeClr>
            </a:glow>
          </a:effectLst>
        </p:spPr>
      </p:pic>
      <p:sp>
        <p:nvSpPr>
          <p:cNvPr id="12" name="Rectangle 11">
            <a:extLst>
              <a:ext uri="{FF2B5EF4-FFF2-40B4-BE49-F238E27FC236}">
                <a16:creationId xmlns:a16="http://schemas.microsoft.com/office/drawing/2014/main" id="{55EED1F8-A4FB-4AE5-A954-4B306AC93567}"/>
              </a:ext>
            </a:extLst>
          </p:cNvPr>
          <p:cNvSpPr/>
          <p:nvPr/>
        </p:nvSpPr>
        <p:spPr>
          <a:xfrm>
            <a:off x="693593" y="4647737"/>
            <a:ext cx="3152918" cy="646331"/>
          </a:xfrm>
          <a:prstGeom prst="rect">
            <a:avLst/>
          </a:prstGeom>
        </p:spPr>
        <p:txBody>
          <a:bodyPr wrap="square">
            <a:spAutoFit/>
          </a:bodyPr>
          <a:lstStyle/>
          <a:p>
            <a:pPr marL="285750" indent="-285750">
              <a:buFont typeface="Arial" panose="020B0604020202020204" pitchFamily="34" charset="0"/>
              <a:buChar char="•"/>
            </a:pPr>
            <a:r>
              <a:rPr lang="en-GB" b="1" dirty="0">
                <a:solidFill>
                  <a:srgbClr val="FFFF00"/>
                </a:solidFill>
              </a:rPr>
              <a:t>Describe possible attacking types/vectors</a:t>
            </a:r>
          </a:p>
        </p:txBody>
      </p:sp>
      <p:sp>
        <p:nvSpPr>
          <p:cNvPr id="7" name="Rectangle 6">
            <a:extLst>
              <a:ext uri="{FF2B5EF4-FFF2-40B4-BE49-F238E27FC236}">
                <a16:creationId xmlns:a16="http://schemas.microsoft.com/office/drawing/2014/main" id="{AD260278-79B2-457E-92E9-28CF6620C28C}"/>
              </a:ext>
            </a:extLst>
          </p:cNvPr>
          <p:cNvSpPr/>
          <p:nvPr/>
        </p:nvSpPr>
        <p:spPr>
          <a:xfrm>
            <a:off x="8029308" y="4647737"/>
            <a:ext cx="3152918" cy="923330"/>
          </a:xfrm>
          <a:prstGeom prst="rect">
            <a:avLst/>
          </a:prstGeom>
        </p:spPr>
        <p:txBody>
          <a:bodyPr wrap="square">
            <a:spAutoFit/>
          </a:bodyPr>
          <a:lstStyle/>
          <a:p>
            <a:pPr marL="285750" indent="-285750">
              <a:buFont typeface="Arial" panose="020B0604020202020204" pitchFamily="34" charset="0"/>
              <a:buChar char="•"/>
            </a:pPr>
            <a:r>
              <a:rPr lang="en-GB" dirty="0"/>
              <a:t>Create security controls to limit access to those types</a:t>
            </a:r>
          </a:p>
        </p:txBody>
      </p:sp>
      <p:sp>
        <p:nvSpPr>
          <p:cNvPr id="9" name="Rectangle 8">
            <a:extLst>
              <a:ext uri="{FF2B5EF4-FFF2-40B4-BE49-F238E27FC236}">
                <a16:creationId xmlns:a16="http://schemas.microsoft.com/office/drawing/2014/main" id="{578D2E9E-F5F8-401E-B6C2-16B515A01E51}"/>
              </a:ext>
            </a:extLst>
          </p:cNvPr>
          <p:cNvSpPr/>
          <p:nvPr/>
        </p:nvSpPr>
        <p:spPr>
          <a:xfrm>
            <a:off x="8322384" y="2505670"/>
            <a:ext cx="3152918" cy="369332"/>
          </a:xfrm>
          <a:prstGeom prst="rect">
            <a:avLst/>
          </a:prstGeom>
        </p:spPr>
        <p:txBody>
          <a:bodyPr wrap="square">
            <a:spAutoFit/>
          </a:bodyPr>
          <a:lstStyle/>
          <a:p>
            <a:pPr marL="285750" indent="-285750">
              <a:buFont typeface="Arial" panose="020B0604020202020204" pitchFamily="34" charset="0"/>
              <a:buChar char="•"/>
            </a:pPr>
            <a:r>
              <a:rPr lang="en-GB" dirty="0"/>
              <a:t>STRIDE</a:t>
            </a:r>
          </a:p>
        </p:txBody>
      </p:sp>
    </p:spTree>
    <p:extLst>
      <p:ext uri="{BB962C8B-B14F-4D97-AF65-F5344CB8AC3E}">
        <p14:creationId xmlns:p14="http://schemas.microsoft.com/office/powerpoint/2010/main" val="13130778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F7AFA-99AD-40F2-A924-49A5766FB0F8}"/>
              </a:ext>
            </a:extLst>
          </p:cNvPr>
          <p:cNvSpPr>
            <a:spLocks noGrp="1"/>
          </p:cNvSpPr>
          <p:nvPr>
            <p:ph type="title"/>
          </p:nvPr>
        </p:nvSpPr>
        <p:spPr>
          <a:xfrm>
            <a:off x="1149033" y="355837"/>
            <a:ext cx="9905998" cy="943535"/>
          </a:xfrm>
        </p:spPr>
        <p:txBody>
          <a:bodyPr>
            <a:normAutofit/>
          </a:bodyPr>
          <a:lstStyle/>
          <a:p>
            <a:r>
              <a:rPr lang="en-GB" dirty="0"/>
              <a:t>use a context or process diagram</a:t>
            </a:r>
          </a:p>
        </p:txBody>
      </p:sp>
      <p:sp>
        <p:nvSpPr>
          <p:cNvPr id="5" name="Rectangle 4">
            <a:extLst>
              <a:ext uri="{FF2B5EF4-FFF2-40B4-BE49-F238E27FC236}">
                <a16:creationId xmlns:a16="http://schemas.microsoft.com/office/drawing/2014/main" id="{DDBD91E5-C502-4091-BC9C-7BCADFDBFA7A}"/>
              </a:ext>
            </a:extLst>
          </p:cNvPr>
          <p:cNvSpPr/>
          <p:nvPr/>
        </p:nvSpPr>
        <p:spPr>
          <a:xfrm>
            <a:off x="6511150" y="5373993"/>
            <a:ext cx="4277133" cy="369332"/>
          </a:xfrm>
          <a:prstGeom prst="rect">
            <a:avLst/>
          </a:prstGeom>
        </p:spPr>
        <p:txBody>
          <a:bodyPr wrap="none">
            <a:spAutoFit/>
          </a:bodyPr>
          <a:lstStyle/>
          <a:p>
            <a:r>
              <a:rPr lang="en-US" b="1" dirty="0">
                <a:solidFill>
                  <a:srgbClr val="FFFF00"/>
                </a:solidFill>
              </a:rPr>
              <a:t>Process flow diagram (PFD) example</a:t>
            </a:r>
            <a:endParaRPr lang="en-GB" b="1" dirty="0">
              <a:solidFill>
                <a:srgbClr val="FFFF00"/>
              </a:solidFill>
            </a:endParaRPr>
          </a:p>
        </p:txBody>
      </p:sp>
      <p:pic>
        <p:nvPicPr>
          <p:cNvPr id="9" name="Picture 8">
            <a:extLst>
              <a:ext uri="{FF2B5EF4-FFF2-40B4-BE49-F238E27FC236}">
                <a16:creationId xmlns:a16="http://schemas.microsoft.com/office/drawing/2014/main" id="{7CC3ADDC-E63C-44C7-85C3-E76819D5E23D}"/>
              </a:ext>
            </a:extLst>
          </p:cNvPr>
          <p:cNvPicPr>
            <a:picLocks noChangeAspect="1"/>
          </p:cNvPicPr>
          <p:nvPr/>
        </p:nvPicPr>
        <p:blipFill>
          <a:blip r:embed="rId2"/>
          <a:stretch>
            <a:fillRect/>
          </a:stretch>
        </p:blipFill>
        <p:spPr>
          <a:xfrm>
            <a:off x="5537181" y="2142560"/>
            <a:ext cx="5781481" cy="3021201"/>
          </a:xfrm>
          <a:prstGeom prst="rect">
            <a:avLst/>
          </a:prstGeom>
        </p:spPr>
      </p:pic>
      <p:sp>
        <p:nvSpPr>
          <p:cNvPr id="6" name="Content Placeholder 2">
            <a:extLst>
              <a:ext uri="{FF2B5EF4-FFF2-40B4-BE49-F238E27FC236}">
                <a16:creationId xmlns:a16="http://schemas.microsoft.com/office/drawing/2014/main" id="{AD56B8FE-AB4E-49ED-B814-782E3566A9C7}"/>
              </a:ext>
            </a:extLst>
          </p:cNvPr>
          <p:cNvSpPr>
            <a:spLocks noGrp="1"/>
          </p:cNvSpPr>
          <p:nvPr>
            <p:ph idx="1"/>
          </p:nvPr>
        </p:nvSpPr>
        <p:spPr>
          <a:xfrm>
            <a:off x="348917" y="2751992"/>
            <a:ext cx="5075938" cy="2991334"/>
          </a:xfrm>
        </p:spPr>
        <p:txBody>
          <a:bodyPr>
            <a:noAutofit/>
          </a:bodyPr>
          <a:lstStyle/>
          <a:p>
            <a:r>
              <a:rPr lang="en-US" sz="1600" dirty="0"/>
              <a:t>Try to use existing software diagrams</a:t>
            </a:r>
          </a:p>
          <a:p>
            <a:r>
              <a:rPr lang="en-US" sz="1600" dirty="0"/>
              <a:t>Try not to create other diagrams (such as DFDs)</a:t>
            </a:r>
          </a:p>
          <a:p>
            <a:r>
              <a:rPr lang="en-US" sz="1600" dirty="0"/>
              <a:t>Start the conversation</a:t>
            </a:r>
          </a:p>
          <a:p>
            <a:r>
              <a:rPr lang="en-US" sz="1600" dirty="0"/>
              <a:t>80/20 rule</a:t>
            </a:r>
          </a:p>
          <a:p>
            <a:endParaRPr lang="en-GB" sz="1600" dirty="0"/>
          </a:p>
        </p:txBody>
      </p:sp>
    </p:spTree>
    <p:extLst>
      <p:ext uri="{BB962C8B-B14F-4D97-AF65-F5344CB8AC3E}">
        <p14:creationId xmlns:p14="http://schemas.microsoft.com/office/powerpoint/2010/main" val="19995806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a:r>
              <a:rPr lang="en-GB" dirty="0"/>
              <a:t>dependencies</a:t>
            </a:r>
          </a:p>
        </p:txBody>
      </p:sp>
      <p:sp>
        <p:nvSpPr>
          <p:cNvPr id="3" name="Content Placeholder 2"/>
          <p:cNvSpPr>
            <a:spLocks noGrp="1"/>
          </p:cNvSpPr>
          <p:nvPr>
            <p:ph idx="1"/>
          </p:nvPr>
        </p:nvSpPr>
        <p:spPr>
          <a:xfrm>
            <a:off x="4295273" y="2666999"/>
            <a:ext cx="6752137" cy="3124201"/>
          </a:xfrm>
        </p:spPr>
        <p:txBody>
          <a:bodyPr/>
          <a:lstStyle/>
          <a:p>
            <a:r>
              <a:rPr lang="en-GB" dirty="0"/>
              <a:t>Which elements are connected to external systems</a:t>
            </a:r>
          </a:p>
          <a:p>
            <a:r>
              <a:rPr lang="en-GB" dirty="0"/>
              <a:t>What do these elements require from those systems?</a:t>
            </a:r>
          </a:p>
        </p:txBody>
      </p:sp>
      <p:pic>
        <p:nvPicPr>
          <p:cNvPr id="7" name="Picture 6"/>
          <p:cNvPicPr>
            <a:picLocks noChangeAspect="1"/>
          </p:cNvPicPr>
          <p:nvPr/>
        </p:nvPicPr>
        <p:blipFill>
          <a:blip r:embed="rId2"/>
          <a:stretch>
            <a:fillRect/>
          </a:stretch>
        </p:blipFill>
        <p:spPr>
          <a:xfrm>
            <a:off x="427539" y="395537"/>
            <a:ext cx="4032181" cy="2271462"/>
          </a:xfrm>
          <a:prstGeom prst="rect">
            <a:avLst/>
          </a:prstGeom>
        </p:spPr>
      </p:pic>
    </p:spTree>
    <p:extLst>
      <p:ext uri="{BB962C8B-B14F-4D97-AF65-F5344CB8AC3E}">
        <p14:creationId xmlns:p14="http://schemas.microsoft.com/office/powerpoint/2010/main" val="23751365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officeArt object"/>
          <p:cNvPicPr>
            <a:picLocks noChangeAspect="1" noChangeArrowheads="1"/>
          </p:cNvPicPr>
          <p:nvPr/>
        </p:nvPicPr>
        <p:blipFill>
          <a:blip r:embed="rId2"/>
          <a:stretch>
            <a:fillRect/>
          </a:stretch>
        </p:blipFill>
        <p:spPr bwMode="auto">
          <a:xfrm>
            <a:off x="535760" y="424987"/>
            <a:ext cx="7136977" cy="5773408"/>
          </a:xfrm>
          <a:prstGeom prst="rect">
            <a:avLst/>
          </a:prstGeom>
          <a:solidFill>
            <a:schemeClr val="tx1"/>
          </a:solidFill>
          <a:extLst>
            <a:ext uri="{909E8E84-426E-40dd-AFC4-6F175D3DCCD1}">
              <a14:hiddenFill xmlns:a14="http://schemas.microsoft.com/office/drawing/2010/main" xmlns="">
                <a:solidFill>
                  <a:srgbClr val="FFFFFF"/>
                </a:solidFill>
              </a14:hiddenFill>
            </a:ext>
          </a:extLst>
        </p:spPr>
      </p:pic>
      <p:sp>
        <p:nvSpPr>
          <p:cNvPr id="6" name="Title 1">
            <a:extLst>
              <a:ext uri="{FF2B5EF4-FFF2-40B4-BE49-F238E27FC236}">
                <a16:creationId xmlns:a16="http://schemas.microsoft.com/office/drawing/2014/main" id="{DC2571C5-F61B-4D8F-A2EF-D99B9477D38D}"/>
              </a:ext>
            </a:extLst>
          </p:cNvPr>
          <p:cNvSpPr>
            <a:spLocks noGrp="1"/>
          </p:cNvSpPr>
          <p:nvPr>
            <p:ph type="title"/>
          </p:nvPr>
        </p:nvSpPr>
        <p:spPr>
          <a:xfrm>
            <a:off x="8719538" y="1002983"/>
            <a:ext cx="3176454" cy="3999840"/>
          </a:xfrm>
        </p:spPr>
        <p:txBody>
          <a:bodyPr>
            <a:normAutofit/>
          </a:bodyPr>
          <a:lstStyle/>
          <a:p>
            <a:r>
              <a:rPr lang="en-GB" b="1" dirty="0">
                <a:solidFill>
                  <a:schemeClr val="bg1"/>
                </a:solidFill>
                <a:highlight>
                  <a:srgbClr val="FFFF00"/>
                </a:highlight>
              </a:rPr>
              <a:t>Now…</a:t>
            </a:r>
            <a:br>
              <a:rPr lang="en-GB" b="1" dirty="0">
                <a:solidFill>
                  <a:schemeClr val="bg1"/>
                </a:solidFill>
                <a:highlight>
                  <a:srgbClr val="FFFF00"/>
                </a:highlight>
              </a:rPr>
            </a:br>
            <a:br>
              <a:rPr lang="en-GB" b="1" dirty="0">
                <a:solidFill>
                  <a:schemeClr val="bg1"/>
                </a:solidFill>
                <a:highlight>
                  <a:srgbClr val="FFFF00"/>
                </a:highlight>
              </a:rPr>
            </a:br>
            <a:r>
              <a:rPr lang="en-GB" b="1" dirty="0">
                <a:solidFill>
                  <a:schemeClr val="bg1"/>
                </a:solidFill>
                <a:highlight>
                  <a:srgbClr val="FFFF00"/>
                </a:highlight>
              </a:rPr>
              <a:t>Deduce some potential dependencies</a:t>
            </a:r>
          </a:p>
        </p:txBody>
      </p:sp>
    </p:spTree>
    <p:extLst>
      <p:ext uri="{BB962C8B-B14F-4D97-AF65-F5344CB8AC3E}">
        <p14:creationId xmlns:p14="http://schemas.microsoft.com/office/powerpoint/2010/main" val="28536186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Understand Zones of trust</a:t>
            </a:r>
          </a:p>
        </p:txBody>
      </p:sp>
      <p:sp>
        <p:nvSpPr>
          <p:cNvPr id="3" name="Content Placeholder 2"/>
          <p:cNvSpPr>
            <a:spLocks noGrp="1"/>
          </p:cNvSpPr>
          <p:nvPr>
            <p:ph idx="1"/>
          </p:nvPr>
        </p:nvSpPr>
        <p:spPr/>
        <p:txBody>
          <a:bodyPr/>
          <a:lstStyle/>
          <a:p>
            <a:r>
              <a:rPr lang="en-GB" dirty="0"/>
              <a:t>We need to know Trust Zones in order to understand the </a:t>
            </a:r>
            <a:r>
              <a:rPr lang="en-GB" b="1" i="1" u="sng" dirty="0">
                <a:solidFill>
                  <a:srgbClr val="FFFF00"/>
                </a:solidFill>
              </a:rPr>
              <a:t>Attacker’s Advantage </a:t>
            </a:r>
            <a:r>
              <a:rPr lang="en-GB" dirty="0"/>
              <a:t>and </a:t>
            </a:r>
            <a:r>
              <a:rPr lang="en-GB" b="1" i="1" u="sng" dirty="0">
                <a:solidFill>
                  <a:srgbClr val="FFFF00"/>
                </a:solidFill>
              </a:rPr>
              <a:t>Defender’s Dilemma</a:t>
            </a:r>
            <a:r>
              <a:rPr lang="en-GB" i="1" dirty="0"/>
              <a:t>.</a:t>
            </a:r>
          </a:p>
          <a:p>
            <a:endParaRPr lang="en-GB" dirty="0"/>
          </a:p>
          <a:p>
            <a:r>
              <a:rPr lang="en-GB" dirty="0"/>
              <a:t>Segregate model elements into Access levels</a:t>
            </a:r>
          </a:p>
          <a:p>
            <a:r>
              <a:rPr lang="en-GB" dirty="0"/>
              <a:t>Elements in </a:t>
            </a:r>
            <a:r>
              <a:rPr lang="en-GB" b="1" u="sng" dirty="0"/>
              <a:t>same</a:t>
            </a:r>
            <a:r>
              <a:rPr lang="en-GB" dirty="0"/>
              <a:t> level don’t need more permissions to connect</a:t>
            </a:r>
          </a:p>
          <a:p>
            <a:r>
              <a:rPr lang="en-GB" dirty="0"/>
              <a:t>Elements in </a:t>
            </a:r>
            <a:r>
              <a:rPr lang="en-GB" b="1" u="sng" dirty="0"/>
              <a:t>higher</a:t>
            </a:r>
            <a:r>
              <a:rPr lang="en-GB" dirty="0"/>
              <a:t> levels require more permissions to connect</a:t>
            </a:r>
          </a:p>
        </p:txBody>
      </p:sp>
      <p:pic>
        <p:nvPicPr>
          <p:cNvPr id="7" name="Picture 6"/>
          <p:cNvPicPr>
            <a:picLocks noChangeAspect="1"/>
          </p:cNvPicPr>
          <p:nvPr/>
        </p:nvPicPr>
        <p:blipFill>
          <a:blip r:embed="rId3"/>
          <a:stretch>
            <a:fillRect/>
          </a:stretch>
        </p:blipFill>
        <p:spPr>
          <a:xfrm>
            <a:off x="9073240" y="342897"/>
            <a:ext cx="2438405" cy="2438405"/>
          </a:xfrm>
          <a:prstGeom prst="rect">
            <a:avLst/>
          </a:prstGeom>
        </p:spPr>
      </p:pic>
    </p:spTree>
    <p:extLst>
      <p:ext uri="{BB962C8B-B14F-4D97-AF65-F5344CB8AC3E}">
        <p14:creationId xmlns:p14="http://schemas.microsoft.com/office/powerpoint/2010/main" val="13481193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officeArt object"/>
          <p:cNvPicPr>
            <a:picLocks noChangeAspect="1" noChangeArrowheads="1"/>
          </p:cNvPicPr>
          <p:nvPr/>
        </p:nvPicPr>
        <p:blipFill>
          <a:blip r:embed="rId2"/>
          <a:stretch>
            <a:fillRect/>
          </a:stretch>
        </p:blipFill>
        <p:spPr bwMode="auto">
          <a:xfrm>
            <a:off x="535760" y="424987"/>
            <a:ext cx="7136977" cy="5773408"/>
          </a:xfrm>
          <a:prstGeom prst="rect">
            <a:avLst/>
          </a:prstGeom>
          <a:solidFill>
            <a:schemeClr val="tx1"/>
          </a:solidFill>
          <a:extLst>
            <a:ext uri="{909E8E84-426E-40dd-AFC4-6F175D3DCCD1}">
              <a14:hiddenFill xmlns:a14="http://schemas.microsoft.com/office/drawing/2010/main" xmlns="">
                <a:solidFill>
                  <a:srgbClr val="FFFFFF"/>
                </a:solidFill>
              </a14:hiddenFill>
            </a:ext>
          </a:extLst>
        </p:spPr>
      </p:pic>
      <p:sp>
        <p:nvSpPr>
          <p:cNvPr id="6" name="Title 1">
            <a:extLst>
              <a:ext uri="{FF2B5EF4-FFF2-40B4-BE49-F238E27FC236}">
                <a16:creationId xmlns:a16="http://schemas.microsoft.com/office/drawing/2014/main" id="{DC2571C5-F61B-4D8F-A2EF-D99B9477D38D}"/>
              </a:ext>
            </a:extLst>
          </p:cNvPr>
          <p:cNvSpPr>
            <a:spLocks noGrp="1"/>
          </p:cNvSpPr>
          <p:nvPr>
            <p:ph type="title"/>
          </p:nvPr>
        </p:nvSpPr>
        <p:spPr>
          <a:xfrm>
            <a:off x="8719538" y="1002983"/>
            <a:ext cx="2838209" cy="3291431"/>
          </a:xfrm>
        </p:spPr>
        <p:txBody>
          <a:bodyPr>
            <a:normAutofit/>
          </a:bodyPr>
          <a:lstStyle/>
          <a:p>
            <a:r>
              <a:rPr lang="en-GB" b="1" dirty="0">
                <a:solidFill>
                  <a:schemeClr val="bg1"/>
                </a:solidFill>
                <a:highlight>
                  <a:srgbClr val="FFFF00"/>
                </a:highlight>
              </a:rPr>
              <a:t>add trust boundaries to this diagram</a:t>
            </a:r>
          </a:p>
        </p:txBody>
      </p:sp>
    </p:spTree>
    <p:extLst>
      <p:ext uri="{BB962C8B-B14F-4D97-AF65-F5344CB8AC3E}">
        <p14:creationId xmlns:p14="http://schemas.microsoft.com/office/powerpoint/2010/main" val="17958280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9905998" cy="3884908"/>
          </a:xfrm>
        </p:spPr>
        <p:txBody>
          <a:bodyPr/>
          <a:lstStyle/>
          <a:p>
            <a:r>
              <a:rPr lang="en-GB" dirty="0"/>
              <a:t>Can you explain more clearly Why we have a </a:t>
            </a:r>
            <a:r>
              <a:rPr lang="en-GB" b="1" dirty="0"/>
              <a:t>secure SDLC process</a:t>
            </a:r>
            <a:r>
              <a:rPr lang="en-GB" dirty="0"/>
              <a:t>,</a:t>
            </a:r>
            <a:br>
              <a:rPr lang="en-GB" dirty="0"/>
            </a:br>
            <a:br>
              <a:rPr lang="en-GB" dirty="0"/>
            </a:br>
            <a:r>
              <a:rPr lang="en-GB" dirty="0"/>
              <a:t>From yesterday’s instruction?</a:t>
            </a:r>
          </a:p>
        </p:txBody>
      </p:sp>
    </p:spTree>
    <p:extLst>
      <p:ext uri="{BB962C8B-B14F-4D97-AF65-F5344CB8AC3E}">
        <p14:creationId xmlns:p14="http://schemas.microsoft.com/office/powerpoint/2010/main" val="9196926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officeArt object">
            <a:extLst>
              <a:ext uri="{FF2B5EF4-FFF2-40B4-BE49-F238E27FC236}">
                <a16:creationId xmlns:a16="http://schemas.microsoft.com/office/drawing/2014/main" id="{B5C9467B-2BDB-4A91-BD94-B12A04CACBDF}"/>
              </a:ext>
            </a:extLst>
          </p:cNvPr>
          <p:cNvPicPr>
            <a:picLocks noChangeAspect="1" noChangeArrowheads="1"/>
          </p:cNvPicPr>
          <p:nvPr/>
        </p:nvPicPr>
        <p:blipFill>
          <a:blip r:embed="rId2"/>
          <a:stretch>
            <a:fillRect/>
          </a:stretch>
        </p:blipFill>
        <p:spPr bwMode="auto">
          <a:xfrm>
            <a:off x="4850632" y="424987"/>
            <a:ext cx="7136977" cy="5773408"/>
          </a:xfrm>
          <a:prstGeom prst="rect">
            <a:avLst/>
          </a:prstGeom>
          <a:solidFill>
            <a:schemeClr val="tx1"/>
          </a:solidFill>
          <a:extLst>
            <a:ext uri="{909E8E84-426E-40dd-AFC4-6F175D3DCCD1}">
              <a14:hiddenFill xmlns:a14="http://schemas.microsoft.com/office/drawing/2010/main" xmlns="">
                <a:solidFill>
                  <a:srgbClr val="FFFFFF"/>
                </a:solidFill>
              </a14:hiddenFill>
            </a:ext>
          </a:extLst>
        </p:spPr>
      </p:pic>
      <p:sp>
        <p:nvSpPr>
          <p:cNvPr id="2" name="Title 1"/>
          <p:cNvSpPr>
            <a:spLocks noGrp="1"/>
          </p:cNvSpPr>
          <p:nvPr>
            <p:ph type="title"/>
          </p:nvPr>
        </p:nvSpPr>
        <p:spPr>
          <a:xfrm>
            <a:off x="132666" y="49820"/>
            <a:ext cx="4717966" cy="1453665"/>
          </a:xfrm>
        </p:spPr>
        <p:txBody>
          <a:bodyPr/>
          <a:lstStyle/>
          <a:p>
            <a:r>
              <a:rPr lang="en-GB" b="1" dirty="0"/>
              <a:t>Analyse the threats</a:t>
            </a:r>
          </a:p>
        </p:txBody>
      </p:sp>
      <p:sp>
        <p:nvSpPr>
          <p:cNvPr id="3" name="Content Placeholder 2"/>
          <p:cNvSpPr>
            <a:spLocks noGrp="1"/>
          </p:cNvSpPr>
          <p:nvPr>
            <p:ph idx="1"/>
          </p:nvPr>
        </p:nvSpPr>
        <p:spPr>
          <a:xfrm>
            <a:off x="1" y="1413618"/>
            <a:ext cx="4717966" cy="1856874"/>
          </a:xfrm>
        </p:spPr>
        <p:txBody>
          <a:bodyPr>
            <a:normAutofit lnSpcReduction="10000"/>
          </a:bodyPr>
          <a:lstStyle/>
          <a:p>
            <a:r>
              <a:rPr lang="en-GB" dirty="0"/>
              <a:t>Iterate through all elements</a:t>
            </a:r>
          </a:p>
          <a:p>
            <a:r>
              <a:rPr lang="en-GB" dirty="0"/>
              <a:t>Discuss weaknesses of each element or dataflow</a:t>
            </a:r>
          </a:p>
          <a:p>
            <a:r>
              <a:rPr lang="en-GB" dirty="0"/>
              <a:t>List potential attack vectors </a:t>
            </a:r>
            <a:r>
              <a:rPr lang="en-GB" b="1" i="1" dirty="0"/>
              <a:t>(stride?)</a:t>
            </a:r>
          </a:p>
        </p:txBody>
      </p:sp>
      <p:sp>
        <p:nvSpPr>
          <p:cNvPr id="18" name="Speech Bubble: Rectangle 17"/>
          <p:cNvSpPr/>
          <p:nvPr/>
        </p:nvSpPr>
        <p:spPr>
          <a:xfrm>
            <a:off x="3756628" y="3429000"/>
            <a:ext cx="1636295" cy="870438"/>
          </a:xfrm>
          <a:prstGeom prst="wedgeRectCallout">
            <a:avLst>
              <a:gd name="adj1" fmla="val 56559"/>
              <a:gd name="adj2" fmla="val 80311"/>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GB" b="1" dirty="0"/>
              <a:t>Spoof client identity</a:t>
            </a:r>
          </a:p>
        </p:txBody>
      </p:sp>
      <p:sp>
        <p:nvSpPr>
          <p:cNvPr id="19" name="Speech Bubble: Rectangle 18"/>
          <p:cNvSpPr/>
          <p:nvPr/>
        </p:nvSpPr>
        <p:spPr>
          <a:xfrm>
            <a:off x="9452644" y="1328038"/>
            <a:ext cx="1636295" cy="965991"/>
          </a:xfrm>
          <a:prstGeom prst="wedgeRectCallout">
            <a:avLst>
              <a:gd name="adj1" fmla="val 52374"/>
              <a:gd name="adj2" fmla="val -82960"/>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GB" b="1" dirty="0"/>
              <a:t>Exploit weak access permissions</a:t>
            </a:r>
          </a:p>
        </p:txBody>
      </p:sp>
      <p:sp>
        <p:nvSpPr>
          <p:cNvPr id="20" name="Speech Bubble: Rectangle 19"/>
          <p:cNvSpPr/>
          <p:nvPr/>
        </p:nvSpPr>
        <p:spPr>
          <a:xfrm>
            <a:off x="5049909" y="2529638"/>
            <a:ext cx="1636295" cy="782053"/>
          </a:xfrm>
          <a:prstGeom prst="wedgeRectCallout">
            <a:avLst>
              <a:gd name="adj1" fmla="val 62555"/>
              <a:gd name="adj2" fmla="val -128151"/>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GB" b="1" dirty="0"/>
              <a:t>Read data in the clear</a:t>
            </a:r>
          </a:p>
        </p:txBody>
      </p:sp>
      <p:pic>
        <p:nvPicPr>
          <p:cNvPr id="10" name="Picture 9">
            <a:extLst>
              <a:ext uri="{FF2B5EF4-FFF2-40B4-BE49-F238E27FC236}">
                <a16:creationId xmlns:a16="http://schemas.microsoft.com/office/drawing/2014/main" id="{7574014D-84A3-4D3C-83F5-1CD5B7459BE7}"/>
              </a:ext>
            </a:extLst>
          </p:cNvPr>
          <p:cNvPicPr>
            <a:picLocks noChangeAspect="1"/>
          </p:cNvPicPr>
          <p:nvPr/>
        </p:nvPicPr>
        <p:blipFill>
          <a:blip r:embed="rId3"/>
          <a:stretch>
            <a:fillRect/>
          </a:stretch>
        </p:blipFill>
        <p:spPr>
          <a:xfrm>
            <a:off x="380238" y="3440407"/>
            <a:ext cx="2790351" cy="3108816"/>
          </a:xfrm>
          <a:prstGeom prst="rect">
            <a:avLst/>
          </a:prstGeom>
        </p:spPr>
      </p:pic>
    </p:spTree>
    <p:extLst>
      <p:ext uri="{BB962C8B-B14F-4D97-AF65-F5344CB8AC3E}">
        <p14:creationId xmlns:p14="http://schemas.microsoft.com/office/powerpoint/2010/main" val="39671969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Accept</a:t>
            </a:r>
          </a:p>
        </p:txBody>
      </p:sp>
      <p:sp>
        <p:nvSpPr>
          <p:cNvPr id="3" name="Content Placeholder 2"/>
          <p:cNvSpPr>
            <a:spLocks noGrp="1"/>
          </p:cNvSpPr>
          <p:nvPr>
            <p:ph idx="1"/>
          </p:nvPr>
        </p:nvSpPr>
        <p:spPr>
          <a:xfrm>
            <a:off x="1141413" y="2223698"/>
            <a:ext cx="5548145" cy="3124201"/>
          </a:xfrm>
        </p:spPr>
        <p:txBody>
          <a:bodyPr/>
          <a:lstStyle/>
          <a:p>
            <a:r>
              <a:rPr lang="en-GB" dirty="0"/>
              <a:t>Get signoff from stakeholder(s)</a:t>
            </a:r>
          </a:p>
          <a:p>
            <a:r>
              <a:rPr lang="en-GB" dirty="0"/>
              <a:t>Stakeholder accepts the risk of attack</a:t>
            </a:r>
          </a:p>
          <a:p>
            <a:r>
              <a:rPr lang="en-GB" b="1" dirty="0"/>
              <a:t>Does </a:t>
            </a:r>
            <a:r>
              <a:rPr lang="en-GB" b="1" u="sng" dirty="0"/>
              <a:t>NOT</a:t>
            </a:r>
            <a:r>
              <a:rPr lang="en-GB" b="1" dirty="0"/>
              <a:t> fix the weaknesses!!!</a:t>
            </a:r>
          </a:p>
          <a:p>
            <a:r>
              <a:rPr lang="en-GB" dirty="0"/>
              <a:t>Sometimes necessary for business reasons</a:t>
            </a:r>
          </a:p>
          <a:p>
            <a:r>
              <a:rPr lang="en-GB" dirty="0"/>
              <a:t>Example</a:t>
            </a:r>
          </a:p>
          <a:p>
            <a:pPr lvl="1"/>
            <a:r>
              <a:rPr lang="en-GB" dirty="0"/>
              <a:t>Delay implementation to fix issues</a:t>
            </a:r>
          </a:p>
        </p:txBody>
      </p:sp>
      <p:sp>
        <p:nvSpPr>
          <p:cNvPr id="4" name="Rectangle 3"/>
          <p:cNvSpPr/>
          <p:nvPr/>
        </p:nvSpPr>
        <p:spPr>
          <a:xfrm>
            <a:off x="9729723" y="1181073"/>
            <a:ext cx="1510350" cy="369332"/>
          </a:xfrm>
          <a:prstGeom prst="rect">
            <a:avLst/>
          </a:prstGeom>
        </p:spPr>
        <p:txBody>
          <a:bodyPr wrap="none">
            <a:spAutoFit/>
          </a:bodyPr>
          <a:lstStyle/>
          <a:p>
            <a:r>
              <a:rPr lang="en-US" dirty="0">
                <a:latin typeface="Copperplate Gothic Bold" panose="020E0705020206020404" pitchFamily="34" charset="0"/>
              </a:rPr>
              <a:t>Managers</a:t>
            </a:r>
            <a:endParaRPr lang="en-GB" dirty="0">
              <a:latin typeface="Copperplate Gothic Bold" panose="020E0705020206020404" pitchFamily="34" charset="0"/>
            </a:endParaRPr>
          </a:p>
        </p:txBody>
      </p:sp>
      <p:sp>
        <p:nvSpPr>
          <p:cNvPr id="5" name="Rectangle 4"/>
          <p:cNvSpPr/>
          <p:nvPr/>
        </p:nvSpPr>
        <p:spPr>
          <a:xfrm>
            <a:off x="8028102" y="3210216"/>
            <a:ext cx="1533881" cy="369332"/>
          </a:xfrm>
          <a:prstGeom prst="rect">
            <a:avLst/>
          </a:prstGeom>
        </p:spPr>
        <p:txBody>
          <a:bodyPr wrap="none">
            <a:spAutoFit/>
          </a:bodyPr>
          <a:lstStyle/>
          <a:p>
            <a:r>
              <a:rPr lang="en-US" dirty="0">
                <a:latin typeface="Copperplate Gothic Bold" panose="020E0705020206020404" pitchFamily="34" charset="0"/>
              </a:rPr>
              <a:t>Executives</a:t>
            </a:r>
            <a:endParaRPr lang="en-GB" dirty="0">
              <a:latin typeface="Copperplate Gothic Bold" panose="020E0705020206020404" pitchFamily="34" charset="0"/>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95043" y="751057"/>
            <a:ext cx="934680" cy="1472641"/>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17769" y="2875519"/>
            <a:ext cx="1905000" cy="1905000"/>
          </a:xfrm>
          <a:prstGeom prst="rect">
            <a:avLst/>
          </a:prstGeom>
        </p:spPr>
      </p:pic>
      <p:sp>
        <p:nvSpPr>
          <p:cNvPr id="8" name="Content Placeholder 2"/>
          <p:cNvSpPr txBox="1">
            <a:spLocks/>
          </p:cNvSpPr>
          <p:nvPr/>
        </p:nvSpPr>
        <p:spPr>
          <a:xfrm>
            <a:off x="2298032" y="5618747"/>
            <a:ext cx="3874168" cy="1052763"/>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0" indent="0">
              <a:buNone/>
            </a:pPr>
            <a:r>
              <a:rPr lang="en-GB" b="1" dirty="0">
                <a:solidFill>
                  <a:schemeClr val="bg1"/>
                </a:solidFill>
                <a:highlight>
                  <a:srgbClr val="FFFF00"/>
                </a:highlight>
              </a:rPr>
              <a:t>Discuss examples from work </a:t>
            </a:r>
          </a:p>
        </p:txBody>
      </p:sp>
    </p:spTree>
    <p:extLst>
      <p:ext uri="{BB962C8B-B14F-4D97-AF65-F5344CB8AC3E}">
        <p14:creationId xmlns:p14="http://schemas.microsoft.com/office/powerpoint/2010/main" val="14270966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2792913" cy="1905000"/>
          </a:xfrm>
        </p:spPr>
        <p:txBody>
          <a:bodyPr/>
          <a:lstStyle/>
          <a:p>
            <a:r>
              <a:rPr lang="en-GB" dirty="0"/>
              <a:t>Reduce</a:t>
            </a:r>
          </a:p>
        </p:txBody>
      </p:sp>
      <p:sp>
        <p:nvSpPr>
          <p:cNvPr id="3" name="Content Placeholder 2"/>
          <p:cNvSpPr>
            <a:spLocks noGrp="1"/>
          </p:cNvSpPr>
          <p:nvPr>
            <p:ph idx="1"/>
          </p:nvPr>
        </p:nvSpPr>
        <p:spPr>
          <a:xfrm>
            <a:off x="214123" y="2015938"/>
            <a:ext cx="6883650" cy="2670362"/>
          </a:xfrm>
        </p:spPr>
        <p:txBody>
          <a:bodyPr/>
          <a:lstStyle/>
          <a:p>
            <a:r>
              <a:rPr lang="en-GB" dirty="0"/>
              <a:t>Add technical mitigations to reduce the chance of exploitation</a:t>
            </a:r>
          </a:p>
          <a:p>
            <a:r>
              <a:rPr lang="en-GB" dirty="0"/>
              <a:t>Mitigations patterns should be created</a:t>
            </a:r>
          </a:p>
          <a:p>
            <a:r>
              <a:rPr lang="en-GB" dirty="0"/>
              <a:t>Mitigations should be re-used in project or other systems</a:t>
            </a:r>
          </a:p>
        </p:txBody>
      </p:sp>
      <p:pic>
        <p:nvPicPr>
          <p:cNvPr id="4" name="Picture 3"/>
          <p:cNvPicPr>
            <a:picLocks noChangeAspect="1"/>
          </p:cNvPicPr>
          <p:nvPr/>
        </p:nvPicPr>
        <p:blipFill>
          <a:blip r:embed="rId2">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113017" y="4686300"/>
            <a:ext cx="3810000" cy="2171700"/>
          </a:xfrm>
          <a:prstGeom prst="rect">
            <a:avLst/>
          </a:prstGeom>
        </p:spPr>
      </p:pic>
      <p:pic>
        <p:nvPicPr>
          <p:cNvPr id="7" name="Picture 6"/>
          <p:cNvPicPr>
            <a:picLocks noChangeAspect="1"/>
          </p:cNvPicPr>
          <p:nvPr/>
        </p:nvPicPr>
        <p:blipFill>
          <a:blip r:embed="rId3"/>
          <a:stretch>
            <a:fillRect/>
          </a:stretch>
        </p:blipFill>
        <p:spPr>
          <a:xfrm>
            <a:off x="7157071" y="200309"/>
            <a:ext cx="4457267" cy="6252556"/>
          </a:xfrm>
          <a:prstGeom prst="rect">
            <a:avLst/>
          </a:prstGeom>
          <a:effectLst>
            <a:outerShdw blurRad="50800" dist="215900" dir="2700000" algn="tl" rotWithShape="0">
              <a:prstClr val="black">
                <a:alpha val="40000"/>
              </a:prstClr>
            </a:outerShdw>
          </a:effectLst>
        </p:spPr>
      </p:pic>
    </p:spTree>
    <p:extLst>
      <p:ext uri="{BB962C8B-B14F-4D97-AF65-F5344CB8AC3E}">
        <p14:creationId xmlns:p14="http://schemas.microsoft.com/office/powerpoint/2010/main" val="15163430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officeArt object">
            <a:extLst>
              <a:ext uri="{FF2B5EF4-FFF2-40B4-BE49-F238E27FC236}">
                <a16:creationId xmlns:a16="http://schemas.microsoft.com/office/drawing/2014/main" id="{B5C9467B-2BDB-4A91-BD94-B12A04CACBDF}"/>
              </a:ext>
            </a:extLst>
          </p:cNvPr>
          <p:cNvPicPr>
            <a:picLocks noChangeAspect="1" noChangeArrowheads="1"/>
          </p:cNvPicPr>
          <p:nvPr/>
        </p:nvPicPr>
        <p:blipFill>
          <a:blip r:embed="rId2"/>
          <a:stretch>
            <a:fillRect/>
          </a:stretch>
        </p:blipFill>
        <p:spPr bwMode="auto">
          <a:xfrm>
            <a:off x="4850632" y="424987"/>
            <a:ext cx="7136977" cy="5773408"/>
          </a:xfrm>
          <a:prstGeom prst="rect">
            <a:avLst/>
          </a:prstGeom>
          <a:solidFill>
            <a:schemeClr val="tx1"/>
          </a:solidFill>
          <a:extLst>
            <a:ext uri="{909E8E84-426E-40dd-AFC4-6F175D3DCCD1}">
              <a14:hiddenFill xmlns:a14="http://schemas.microsoft.com/office/drawing/2010/main" xmlns="">
                <a:solidFill>
                  <a:srgbClr val="FFFFFF"/>
                </a:solidFill>
              </a14:hiddenFill>
            </a:ext>
          </a:extLst>
        </p:spPr>
      </p:pic>
      <p:sp>
        <p:nvSpPr>
          <p:cNvPr id="2" name="Title 1"/>
          <p:cNvSpPr>
            <a:spLocks noGrp="1"/>
          </p:cNvSpPr>
          <p:nvPr>
            <p:ph type="title"/>
          </p:nvPr>
        </p:nvSpPr>
        <p:spPr>
          <a:xfrm>
            <a:off x="132666" y="49820"/>
            <a:ext cx="4717966" cy="1453665"/>
          </a:xfrm>
        </p:spPr>
        <p:txBody>
          <a:bodyPr/>
          <a:lstStyle/>
          <a:p>
            <a:r>
              <a:rPr lang="en-GB" b="1" dirty="0"/>
              <a:t>Analyse the threats</a:t>
            </a:r>
          </a:p>
        </p:txBody>
      </p:sp>
      <p:sp>
        <p:nvSpPr>
          <p:cNvPr id="3" name="Content Placeholder 2"/>
          <p:cNvSpPr>
            <a:spLocks noGrp="1"/>
          </p:cNvSpPr>
          <p:nvPr>
            <p:ph idx="1"/>
          </p:nvPr>
        </p:nvSpPr>
        <p:spPr>
          <a:xfrm>
            <a:off x="1" y="1413618"/>
            <a:ext cx="4717966" cy="1856874"/>
          </a:xfrm>
        </p:spPr>
        <p:txBody>
          <a:bodyPr>
            <a:normAutofit/>
          </a:bodyPr>
          <a:lstStyle/>
          <a:p>
            <a:r>
              <a:rPr lang="en-GB" dirty="0"/>
              <a:t>Iterate through all elements</a:t>
            </a:r>
          </a:p>
          <a:p>
            <a:r>
              <a:rPr lang="en-GB" dirty="0"/>
              <a:t>Discuss mitigations for each threat</a:t>
            </a:r>
          </a:p>
          <a:p>
            <a:r>
              <a:rPr lang="en-GB" dirty="0"/>
              <a:t>List potential attack vector controls </a:t>
            </a:r>
            <a:r>
              <a:rPr lang="en-GB" b="1" i="1" dirty="0"/>
              <a:t>(using OT10?)</a:t>
            </a:r>
          </a:p>
        </p:txBody>
      </p:sp>
      <p:sp>
        <p:nvSpPr>
          <p:cNvPr id="19" name="Speech Bubble: Rectangle 18"/>
          <p:cNvSpPr/>
          <p:nvPr/>
        </p:nvSpPr>
        <p:spPr>
          <a:xfrm>
            <a:off x="9452644" y="1328038"/>
            <a:ext cx="1636295" cy="965991"/>
          </a:xfrm>
          <a:prstGeom prst="wedgeRectCallout">
            <a:avLst>
              <a:gd name="adj1" fmla="val 52374"/>
              <a:gd name="adj2" fmla="val -82960"/>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GB" b="1" dirty="0"/>
              <a:t>Restrict by roles (access)</a:t>
            </a:r>
          </a:p>
        </p:txBody>
      </p:sp>
      <p:sp>
        <p:nvSpPr>
          <p:cNvPr id="20" name="Speech Bubble: Rectangle 19"/>
          <p:cNvSpPr/>
          <p:nvPr/>
        </p:nvSpPr>
        <p:spPr>
          <a:xfrm>
            <a:off x="5049909" y="2529638"/>
            <a:ext cx="1636295" cy="782053"/>
          </a:xfrm>
          <a:prstGeom prst="wedgeRectCallout">
            <a:avLst>
              <a:gd name="adj1" fmla="val 62555"/>
              <a:gd name="adj2" fmla="val -128151"/>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GB" b="1" dirty="0"/>
              <a:t>Implement TLS (clear)</a:t>
            </a:r>
          </a:p>
        </p:txBody>
      </p:sp>
      <p:pic>
        <p:nvPicPr>
          <p:cNvPr id="4" name="Picture 3">
            <a:extLst>
              <a:ext uri="{FF2B5EF4-FFF2-40B4-BE49-F238E27FC236}">
                <a16:creationId xmlns:a16="http://schemas.microsoft.com/office/drawing/2014/main" id="{506DC1BF-1ACB-45A1-BC66-E1D3148E8363}"/>
              </a:ext>
            </a:extLst>
          </p:cNvPr>
          <p:cNvPicPr>
            <a:picLocks noChangeAspect="1"/>
          </p:cNvPicPr>
          <p:nvPr/>
        </p:nvPicPr>
        <p:blipFill>
          <a:blip r:embed="rId3"/>
          <a:stretch>
            <a:fillRect/>
          </a:stretch>
        </p:blipFill>
        <p:spPr>
          <a:xfrm>
            <a:off x="368719" y="3438823"/>
            <a:ext cx="2799360" cy="3110400"/>
          </a:xfrm>
          <a:prstGeom prst="rect">
            <a:avLst/>
          </a:prstGeom>
        </p:spPr>
      </p:pic>
      <p:sp>
        <p:nvSpPr>
          <p:cNvPr id="12" name="Speech Bubble: Rectangle 11">
            <a:extLst>
              <a:ext uri="{FF2B5EF4-FFF2-40B4-BE49-F238E27FC236}">
                <a16:creationId xmlns:a16="http://schemas.microsoft.com/office/drawing/2014/main" id="{F01B147E-EDD0-4613-8752-0143B64613B1}"/>
              </a:ext>
            </a:extLst>
          </p:cNvPr>
          <p:cNvSpPr/>
          <p:nvPr/>
        </p:nvSpPr>
        <p:spPr>
          <a:xfrm>
            <a:off x="3756628" y="3429000"/>
            <a:ext cx="1636295" cy="870438"/>
          </a:xfrm>
          <a:prstGeom prst="wedgeRectCallout">
            <a:avLst>
              <a:gd name="adj1" fmla="val 56559"/>
              <a:gd name="adj2" fmla="val 80311"/>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GB" b="1" dirty="0"/>
              <a:t>Force ID check</a:t>
            </a:r>
          </a:p>
          <a:p>
            <a:pPr algn="ctr"/>
            <a:r>
              <a:rPr lang="en-GB" b="1" dirty="0"/>
              <a:t>(spoof)</a:t>
            </a:r>
          </a:p>
        </p:txBody>
      </p:sp>
    </p:spTree>
    <p:extLst>
      <p:ext uri="{BB962C8B-B14F-4D97-AF65-F5344CB8AC3E}">
        <p14:creationId xmlns:p14="http://schemas.microsoft.com/office/powerpoint/2010/main" val="23869723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85459" y="2912244"/>
            <a:ext cx="8375564" cy="1134979"/>
          </a:xfrm>
        </p:spPr>
        <p:txBody>
          <a:bodyPr/>
          <a:lstStyle/>
          <a:p>
            <a:r>
              <a:rPr lang="en-GB" dirty="0"/>
              <a:t>Validate the threats and mitigations</a:t>
            </a:r>
          </a:p>
        </p:txBody>
      </p:sp>
      <p:sp>
        <p:nvSpPr>
          <p:cNvPr id="3" name="Content Placeholder 2"/>
          <p:cNvSpPr>
            <a:spLocks noGrp="1"/>
          </p:cNvSpPr>
          <p:nvPr>
            <p:ph idx="1"/>
          </p:nvPr>
        </p:nvSpPr>
        <p:spPr>
          <a:xfrm>
            <a:off x="3523664" y="4282842"/>
            <a:ext cx="8279313" cy="2277979"/>
          </a:xfrm>
        </p:spPr>
        <p:txBody>
          <a:bodyPr/>
          <a:lstStyle/>
          <a:p>
            <a:r>
              <a:rPr lang="en-GB" dirty="0"/>
              <a:t>Triage the threats to prioritise</a:t>
            </a:r>
          </a:p>
          <a:p>
            <a:r>
              <a:rPr lang="en-GB" dirty="0"/>
              <a:t>Verify the mitigations are implemented through Static code review</a:t>
            </a:r>
          </a:p>
          <a:p>
            <a:r>
              <a:rPr lang="en-GB" dirty="0"/>
              <a:t>Verify the threats don’t exist through Testing</a:t>
            </a:r>
          </a:p>
          <a:p>
            <a:r>
              <a:rPr lang="en-GB" dirty="0"/>
              <a:t>Create test cases for each</a:t>
            </a:r>
          </a:p>
        </p:txBody>
      </p:sp>
      <p:graphicFrame>
        <p:nvGraphicFramePr>
          <p:cNvPr id="4" name="Table 3"/>
          <p:cNvGraphicFramePr>
            <a:graphicFrameLocks noGrp="1"/>
          </p:cNvGraphicFramePr>
          <p:nvPr>
            <p:extLst>
              <p:ext uri="{D42A27DB-BD31-4B8C-83A1-F6EECF244321}">
                <p14:modId xmlns:p14="http://schemas.microsoft.com/office/powerpoint/2010/main" val="638703492"/>
              </p:ext>
            </p:extLst>
          </p:nvPr>
        </p:nvGraphicFramePr>
        <p:xfrm>
          <a:off x="237459" y="451585"/>
          <a:ext cx="6096000" cy="2225040"/>
        </p:xfrm>
        <a:graphic>
          <a:graphicData uri="http://schemas.openxmlformats.org/drawingml/2006/table">
            <a:tbl>
              <a:tblPr>
                <a:tableStyleId>{FABFCF23-3B69-468F-B69F-88F6DE6A72F2}</a:tableStyleId>
              </a:tblPr>
              <a:tblGrid>
                <a:gridCol w="1219200">
                  <a:extLst>
                    <a:ext uri="{9D8B030D-6E8A-4147-A177-3AD203B41FA5}">
                      <a16:colId xmlns:a16="http://schemas.microsoft.com/office/drawing/2014/main" val="20000"/>
                    </a:ext>
                  </a:extLst>
                </a:gridCol>
                <a:gridCol w="1219200">
                  <a:extLst>
                    <a:ext uri="{9D8B030D-6E8A-4147-A177-3AD203B41FA5}">
                      <a16:colId xmlns:a16="http://schemas.microsoft.com/office/drawing/2014/main" val="20001"/>
                    </a:ext>
                  </a:extLst>
                </a:gridCol>
                <a:gridCol w="1219200">
                  <a:extLst>
                    <a:ext uri="{9D8B030D-6E8A-4147-A177-3AD203B41FA5}">
                      <a16:colId xmlns:a16="http://schemas.microsoft.com/office/drawing/2014/main" val="20002"/>
                    </a:ext>
                  </a:extLst>
                </a:gridCol>
                <a:gridCol w="1219200">
                  <a:extLst>
                    <a:ext uri="{9D8B030D-6E8A-4147-A177-3AD203B41FA5}">
                      <a16:colId xmlns:a16="http://schemas.microsoft.com/office/drawing/2014/main" val="20003"/>
                    </a:ext>
                  </a:extLst>
                </a:gridCol>
                <a:gridCol w="1219200">
                  <a:extLst>
                    <a:ext uri="{9D8B030D-6E8A-4147-A177-3AD203B41FA5}">
                      <a16:colId xmlns:a16="http://schemas.microsoft.com/office/drawing/2014/main" val="20004"/>
                    </a:ext>
                  </a:extLst>
                </a:gridCol>
              </a:tblGrid>
              <a:tr h="370840">
                <a:tc gridSpan="5">
                  <a:txBody>
                    <a:bodyPr/>
                    <a:lstStyle/>
                    <a:p>
                      <a:pPr algn="ctr"/>
                      <a:r>
                        <a:rPr lang="en-US" dirty="0"/>
                        <a:t>Overall Risk Severity</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lumMod val="95000"/>
                      </a:schemeClr>
                    </a:solidFill>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10000"/>
                  </a:ext>
                </a:extLst>
              </a:tr>
              <a:tr h="370840">
                <a:tc rowSpan="4">
                  <a:txBody>
                    <a:bodyPr/>
                    <a:lstStyle/>
                    <a:p>
                      <a:pPr algn="ctr"/>
                      <a:endParaRPr lang="en-US" dirty="0"/>
                    </a:p>
                    <a:p>
                      <a:pPr algn="ctr"/>
                      <a:endParaRPr lang="en-US" dirty="0"/>
                    </a:p>
                    <a:p>
                      <a:pPr algn="ctr"/>
                      <a:r>
                        <a:rPr lang="en-US" dirty="0"/>
                        <a:t>Impact</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2F2F2"/>
                    </a:solidFill>
                  </a:tcPr>
                </a:tc>
                <a:tc>
                  <a:txBody>
                    <a:bodyPr/>
                    <a:lstStyle/>
                    <a:p>
                      <a:pPr algn="ctr"/>
                      <a:r>
                        <a:rPr lang="en-US" sz="1400" dirty="0"/>
                        <a:t>High</a:t>
                      </a: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sz="1000" dirty="0"/>
                        <a:t>Medium</a:t>
                      </a: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6600"/>
                    </a:solidFill>
                  </a:tcPr>
                </a:tc>
                <a:tc>
                  <a:txBody>
                    <a:bodyPr/>
                    <a:lstStyle/>
                    <a:p>
                      <a:pPr algn="ctr"/>
                      <a:r>
                        <a:rPr lang="en-US" sz="1000" dirty="0"/>
                        <a:t>High</a:t>
                      </a: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0000"/>
                    </a:solidFill>
                  </a:tcPr>
                </a:tc>
                <a:tc>
                  <a:txBody>
                    <a:bodyPr/>
                    <a:lstStyle/>
                    <a:p>
                      <a:pPr algn="ctr"/>
                      <a:r>
                        <a:rPr lang="en-US" sz="1000" dirty="0"/>
                        <a:t>Critical</a:t>
                      </a: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accent2">
                        <a:lumMod val="60000"/>
                        <a:lumOff val="40000"/>
                      </a:schemeClr>
                    </a:solidFill>
                  </a:tcPr>
                </a:tc>
                <a:extLst>
                  <a:ext uri="{0D108BD9-81ED-4DB2-BD59-A6C34878D82A}">
                    <a16:rowId xmlns:a16="http://schemas.microsoft.com/office/drawing/2014/main" val="10001"/>
                  </a:ext>
                </a:extLst>
              </a:tr>
              <a:tr h="370840">
                <a:tc vMerge="1">
                  <a:txBody>
                    <a:bodyPr/>
                    <a:lstStyle/>
                    <a:p>
                      <a:endParaRPr lang="en-US" dirty="0"/>
                    </a:p>
                  </a:txBody>
                  <a:tcPr/>
                </a:tc>
                <a:tc>
                  <a:txBody>
                    <a:bodyPr/>
                    <a:lstStyle/>
                    <a:p>
                      <a:pPr algn="ctr"/>
                      <a:r>
                        <a:rPr lang="en-US" sz="1400" dirty="0"/>
                        <a:t>Medium</a:t>
                      </a: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sz="1000" dirty="0"/>
                        <a:t>Low</a:t>
                      </a: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00"/>
                    </a:solidFill>
                  </a:tcPr>
                </a:tc>
                <a:tc>
                  <a:txBody>
                    <a:bodyPr/>
                    <a:lstStyle/>
                    <a:p>
                      <a:pPr algn="ctr"/>
                      <a:r>
                        <a:rPr lang="en-US" sz="1000" dirty="0"/>
                        <a:t>Medium</a:t>
                      </a: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6600"/>
                    </a:solidFill>
                  </a:tcPr>
                </a:tc>
                <a:tc>
                  <a:txBody>
                    <a:bodyPr/>
                    <a:lstStyle/>
                    <a:p>
                      <a:pPr algn="ctr"/>
                      <a:r>
                        <a:rPr lang="en-US" sz="1000" dirty="0"/>
                        <a:t>High</a:t>
                      </a: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0000"/>
                    </a:solidFill>
                  </a:tcPr>
                </a:tc>
                <a:extLst>
                  <a:ext uri="{0D108BD9-81ED-4DB2-BD59-A6C34878D82A}">
                    <a16:rowId xmlns:a16="http://schemas.microsoft.com/office/drawing/2014/main" val="10002"/>
                  </a:ext>
                </a:extLst>
              </a:tr>
              <a:tr h="370840">
                <a:tc vMerge="1">
                  <a:txBody>
                    <a:bodyPr/>
                    <a:lstStyle/>
                    <a:p>
                      <a:endParaRPr lang="en-US" dirty="0"/>
                    </a:p>
                  </a:txBody>
                  <a:tcPr/>
                </a:tc>
                <a:tc>
                  <a:txBody>
                    <a:bodyPr/>
                    <a:lstStyle/>
                    <a:p>
                      <a:pPr algn="ctr"/>
                      <a:r>
                        <a:rPr lang="en-US" sz="1400" dirty="0"/>
                        <a:t>Low</a:t>
                      </a: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sz="1000" dirty="0"/>
                        <a:t>Informational</a:t>
                      </a: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CCFFCC"/>
                    </a:solidFill>
                  </a:tcPr>
                </a:tc>
                <a:tc>
                  <a:txBody>
                    <a:bodyPr/>
                    <a:lstStyle/>
                    <a:p>
                      <a:pPr algn="ctr"/>
                      <a:r>
                        <a:rPr lang="en-US" sz="1000" dirty="0"/>
                        <a:t>Low</a:t>
                      </a: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00"/>
                    </a:solidFill>
                  </a:tcPr>
                </a:tc>
                <a:tc>
                  <a:txBody>
                    <a:bodyPr/>
                    <a:lstStyle/>
                    <a:p>
                      <a:pPr algn="ctr"/>
                      <a:r>
                        <a:rPr lang="en-US" sz="1000" dirty="0"/>
                        <a:t>Medium</a:t>
                      </a: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6600"/>
                    </a:solidFill>
                  </a:tcPr>
                </a:tc>
                <a:extLst>
                  <a:ext uri="{0D108BD9-81ED-4DB2-BD59-A6C34878D82A}">
                    <a16:rowId xmlns:a16="http://schemas.microsoft.com/office/drawing/2014/main" val="10003"/>
                  </a:ext>
                </a:extLst>
              </a:tr>
              <a:tr h="370840">
                <a:tc vMerge="1">
                  <a:txBody>
                    <a:bodyPr/>
                    <a:lstStyle/>
                    <a:p>
                      <a:endParaRPr lang="en-US" dirty="0"/>
                    </a:p>
                  </a:txBody>
                  <a:tcPr/>
                </a:tc>
                <a:tc>
                  <a:txBody>
                    <a:bodyPr/>
                    <a:lstStyle/>
                    <a:p>
                      <a:pPr algn="ctr"/>
                      <a:endParaRPr lang="en-US"/>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sz="1400" dirty="0"/>
                        <a:t>Low</a:t>
                      </a: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sz="1400" dirty="0"/>
                        <a:t>Medium</a:t>
                      </a: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sz="1400" dirty="0"/>
                        <a:t>High</a:t>
                      </a: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4"/>
                  </a:ext>
                </a:extLst>
              </a:tr>
              <a:tr h="370840">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2F2F2"/>
                    </a:solidFill>
                  </a:tcPr>
                </a:tc>
                <a:tc gridSpan="4">
                  <a:txBody>
                    <a:bodyPr/>
                    <a:lstStyle/>
                    <a:p>
                      <a:pPr algn="ctr"/>
                      <a:r>
                        <a:rPr lang="en-US" dirty="0"/>
                        <a:t>Probability</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2F2F2"/>
                    </a:solidFill>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6873851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9115" y="151583"/>
            <a:ext cx="9905998" cy="966537"/>
          </a:xfrm>
        </p:spPr>
        <p:txBody>
          <a:bodyPr/>
          <a:lstStyle/>
          <a:p>
            <a:r>
              <a:rPr lang="en-GB" dirty="0"/>
              <a:t>Prioritisation methods for triaging</a:t>
            </a:r>
          </a:p>
        </p:txBody>
      </p:sp>
      <p:sp>
        <p:nvSpPr>
          <p:cNvPr id="3" name="Content Placeholder 2"/>
          <p:cNvSpPr>
            <a:spLocks noGrp="1"/>
          </p:cNvSpPr>
          <p:nvPr>
            <p:ph sz="quarter" idx="12"/>
          </p:nvPr>
        </p:nvSpPr>
        <p:spPr>
          <a:xfrm>
            <a:off x="629115" y="1323474"/>
            <a:ext cx="4349285" cy="3688793"/>
          </a:xfrm>
        </p:spPr>
        <p:txBody>
          <a:bodyPr/>
          <a:lstStyle/>
          <a:p>
            <a:r>
              <a:rPr lang="en-GB" dirty="0"/>
              <a:t>Probability/Impact Assessments</a:t>
            </a:r>
          </a:p>
          <a:p>
            <a:pPr marL="380990" lvl="2" indent="-380990">
              <a:buFont typeface="Arial" panose="020B0604020202020204" pitchFamily="34" charset="0"/>
              <a:buChar char="•"/>
            </a:pPr>
            <a:r>
              <a:rPr lang="en-GB" dirty="0"/>
              <a:t>Avoid exact numbers!</a:t>
            </a:r>
          </a:p>
          <a:p>
            <a:pPr marL="380990" lvl="2" indent="-380990">
              <a:buFont typeface="Arial" panose="020B0604020202020204" pitchFamily="34" charset="0"/>
              <a:buChar char="•"/>
            </a:pPr>
            <a:r>
              <a:rPr lang="en-GB" dirty="0"/>
              <a:t>RAG status is simple and it works</a:t>
            </a:r>
          </a:p>
          <a:p>
            <a:pPr marL="380990" lvl="2" indent="-380990">
              <a:buFont typeface="Arial" panose="020B0604020202020204" pitchFamily="34" charset="0"/>
              <a:buChar char="•"/>
            </a:pPr>
            <a:endParaRPr lang="en-GB" dirty="0"/>
          </a:p>
          <a:p>
            <a:r>
              <a:rPr lang="en-GB" dirty="0"/>
              <a:t>Measuring Impact</a:t>
            </a:r>
          </a:p>
          <a:p>
            <a:pPr marL="723890" lvl="3" indent="-380990">
              <a:buFont typeface="Arial" panose="020B0604020202020204" pitchFamily="34" charset="0"/>
              <a:buChar char="•"/>
            </a:pPr>
            <a:r>
              <a:rPr lang="en-GB" dirty="0"/>
              <a:t>Measured against business objectives</a:t>
            </a:r>
          </a:p>
          <a:p>
            <a:pPr marL="723890" lvl="3" indent="-380990">
              <a:buFont typeface="Arial" panose="020B0604020202020204" pitchFamily="34" charset="0"/>
              <a:buChar char="•"/>
            </a:pPr>
            <a:r>
              <a:rPr lang="en-GB" dirty="0"/>
              <a:t>Use a RAG status again</a:t>
            </a:r>
          </a:p>
        </p:txBody>
      </p:sp>
      <p:pic>
        <p:nvPicPr>
          <p:cNvPr id="4" name="Picture 3"/>
          <p:cNvPicPr>
            <a:picLocks noChangeAspect="1"/>
          </p:cNvPicPr>
          <p:nvPr/>
        </p:nvPicPr>
        <p:blipFill>
          <a:blip r:embed="rId3"/>
          <a:stretch>
            <a:fillRect/>
          </a:stretch>
        </p:blipFill>
        <p:spPr>
          <a:xfrm>
            <a:off x="1206420" y="4747274"/>
            <a:ext cx="2149874" cy="1987439"/>
          </a:xfrm>
          <a:prstGeom prst="rect">
            <a:avLst/>
          </a:prstGeom>
        </p:spPr>
      </p:pic>
      <p:pic>
        <p:nvPicPr>
          <p:cNvPr id="6" name="Picture 5"/>
          <p:cNvPicPr>
            <a:picLocks noChangeAspect="1"/>
          </p:cNvPicPr>
          <p:nvPr/>
        </p:nvPicPr>
        <p:blipFill>
          <a:blip r:embed="rId4"/>
          <a:stretch>
            <a:fillRect/>
          </a:stretch>
        </p:blipFill>
        <p:spPr>
          <a:xfrm>
            <a:off x="4830516" y="1451959"/>
            <a:ext cx="7058023" cy="4248930"/>
          </a:xfrm>
          <a:prstGeom prst="rect">
            <a:avLst/>
          </a:prstGeom>
        </p:spPr>
      </p:pic>
    </p:spTree>
    <p:extLst>
      <p:ext uri="{BB962C8B-B14F-4D97-AF65-F5344CB8AC3E}">
        <p14:creationId xmlns:p14="http://schemas.microsoft.com/office/powerpoint/2010/main" val="13043869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3897" y="262687"/>
            <a:ext cx="1192713" cy="966537"/>
          </a:xfrm>
        </p:spPr>
        <p:txBody>
          <a:bodyPr/>
          <a:lstStyle/>
          <a:p>
            <a:r>
              <a:rPr lang="en-GB" b="1" dirty="0">
                <a:solidFill>
                  <a:schemeClr val="bg1"/>
                </a:solidFill>
                <a:highlight>
                  <a:srgbClr val="FFFF00"/>
                </a:highlight>
              </a:rPr>
              <a:t>Lab</a:t>
            </a:r>
          </a:p>
        </p:txBody>
      </p:sp>
      <p:sp>
        <p:nvSpPr>
          <p:cNvPr id="5" name="Content Placeholder 2"/>
          <p:cNvSpPr txBox="1">
            <a:spLocks/>
          </p:cNvSpPr>
          <p:nvPr/>
        </p:nvSpPr>
        <p:spPr>
          <a:xfrm>
            <a:off x="361049" y="1195135"/>
            <a:ext cx="4259180" cy="3252535"/>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r>
              <a:rPr lang="en-GB" b="1" dirty="0">
                <a:solidFill>
                  <a:schemeClr val="bg1"/>
                </a:solidFill>
                <a:highlight>
                  <a:srgbClr val="FFFF00"/>
                </a:highlight>
              </a:rPr>
              <a:t>Each group annotates diagram with threats and mitigations</a:t>
            </a:r>
          </a:p>
          <a:p>
            <a:pPr lvl="1"/>
            <a:r>
              <a:rPr lang="en-GB" b="1" dirty="0">
                <a:solidFill>
                  <a:schemeClr val="bg1"/>
                </a:solidFill>
                <a:highlight>
                  <a:srgbClr val="FFFF00"/>
                </a:highlight>
              </a:rPr>
              <a:t>Identify 1 threat for each element or flow</a:t>
            </a:r>
          </a:p>
          <a:p>
            <a:pPr lvl="1"/>
            <a:r>
              <a:rPr lang="en-GB" b="1" dirty="0">
                <a:solidFill>
                  <a:schemeClr val="bg1"/>
                </a:solidFill>
                <a:highlight>
                  <a:srgbClr val="FFFF00"/>
                </a:highlight>
              </a:rPr>
              <a:t>Identify 1 mitigation for each found threat</a:t>
            </a:r>
          </a:p>
          <a:p>
            <a:pPr lvl="1"/>
            <a:r>
              <a:rPr lang="en-GB" b="1" dirty="0">
                <a:solidFill>
                  <a:schemeClr val="bg1"/>
                </a:solidFill>
                <a:highlight>
                  <a:srgbClr val="FFFF00"/>
                </a:highlight>
              </a:rPr>
              <a:t>Assess risk</a:t>
            </a:r>
          </a:p>
        </p:txBody>
      </p:sp>
      <p:pic>
        <p:nvPicPr>
          <p:cNvPr id="6" name="officeArt object"/>
          <p:cNvPicPr>
            <a:picLocks noChangeAspect="1" noChangeArrowheads="1"/>
          </p:cNvPicPr>
          <p:nvPr/>
        </p:nvPicPr>
        <p:blipFill>
          <a:blip r:embed="rId2"/>
          <a:stretch>
            <a:fillRect/>
          </a:stretch>
        </p:blipFill>
        <p:spPr bwMode="auto">
          <a:xfrm>
            <a:off x="4770876" y="453059"/>
            <a:ext cx="7136977" cy="5773408"/>
          </a:xfrm>
          <a:prstGeom prst="rect">
            <a:avLst/>
          </a:prstGeom>
          <a:solidFill>
            <a:schemeClr val="tx1"/>
          </a:solidFill>
          <a:extLst>
            <a:ext uri="{909E8E84-426E-40dd-AFC4-6F175D3DCCD1}">
              <a14:hiddenFill xmlns:a14="http://schemas.microsoft.com/office/drawing/2010/main" xmlns="">
                <a:solidFill>
                  <a:srgbClr val="FFFFFF"/>
                </a:solidFill>
              </a14:hiddenFill>
            </a:ext>
          </a:extLst>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3897" y="4413580"/>
            <a:ext cx="2699846" cy="2699846"/>
          </a:xfrm>
          <a:prstGeom prst="rect">
            <a:avLst/>
          </a:prstGeom>
        </p:spPr>
      </p:pic>
    </p:spTree>
    <p:extLst>
      <p:ext uri="{BB962C8B-B14F-4D97-AF65-F5344CB8AC3E}">
        <p14:creationId xmlns:p14="http://schemas.microsoft.com/office/powerpoint/2010/main" val="36489904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0BD795-75D5-6248-A37B-EC0289471AF8}"/>
              </a:ext>
            </a:extLst>
          </p:cNvPr>
          <p:cNvSpPr>
            <a:spLocks noGrp="1"/>
          </p:cNvSpPr>
          <p:nvPr>
            <p:ph type="title"/>
          </p:nvPr>
        </p:nvSpPr>
        <p:spPr>
          <a:xfrm>
            <a:off x="589085" y="609600"/>
            <a:ext cx="11365156" cy="1905000"/>
          </a:xfrm>
        </p:spPr>
        <p:txBody>
          <a:bodyPr>
            <a:normAutofit/>
          </a:bodyPr>
          <a:lstStyle/>
          <a:p>
            <a:r>
              <a:rPr lang="en-US" b="1" u="sng" dirty="0"/>
              <a:t>rapid Threat Model prototyping methodology </a:t>
            </a:r>
            <a:br>
              <a:rPr lang="en-US" dirty="0"/>
            </a:br>
            <a:br>
              <a:rPr lang="en-US" dirty="0"/>
            </a:br>
            <a:r>
              <a:rPr lang="en-US" dirty="0"/>
              <a:t>– an introduction to Threat </a:t>
            </a:r>
            <a:r>
              <a:rPr lang="en-US" dirty="0" err="1"/>
              <a:t>ModelLing</a:t>
            </a:r>
            <a:r>
              <a:rPr lang="en-US" dirty="0"/>
              <a:t> 201</a:t>
            </a:r>
          </a:p>
        </p:txBody>
      </p:sp>
      <p:sp>
        <p:nvSpPr>
          <p:cNvPr id="3" name="Content Placeholder 2">
            <a:extLst>
              <a:ext uri="{FF2B5EF4-FFF2-40B4-BE49-F238E27FC236}">
                <a16:creationId xmlns:a16="http://schemas.microsoft.com/office/drawing/2014/main" id="{628843F7-9239-E14F-B87D-FB9694711970}"/>
              </a:ext>
            </a:extLst>
          </p:cNvPr>
          <p:cNvSpPr>
            <a:spLocks noGrp="1"/>
          </p:cNvSpPr>
          <p:nvPr>
            <p:ph idx="1"/>
          </p:nvPr>
        </p:nvSpPr>
        <p:spPr>
          <a:xfrm>
            <a:off x="1143001" y="2948353"/>
            <a:ext cx="9905998" cy="3124201"/>
          </a:xfrm>
        </p:spPr>
        <p:txBody>
          <a:bodyPr>
            <a:normAutofit/>
          </a:bodyPr>
          <a:lstStyle/>
          <a:p>
            <a:pPr lvl="1"/>
            <a:r>
              <a:rPr lang="en-US" dirty="0"/>
              <a:t>Identify business requirements by </a:t>
            </a:r>
          </a:p>
          <a:p>
            <a:pPr lvl="2"/>
            <a:r>
              <a:rPr lang="en-US" dirty="0"/>
              <a:t>using </a:t>
            </a:r>
            <a:r>
              <a:rPr lang="en-US" b="1" u="sng" dirty="0"/>
              <a:t>agile Architecture – Intentional Architecture</a:t>
            </a:r>
          </a:p>
          <a:p>
            <a:pPr lvl="1"/>
            <a:r>
              <a:rPr lang="en-GB" dirty="0"/>
              <a:t>Conceptual Design </a:t>
            </a:r>
          </a:p>
          <a:p>
            <a:pPr lvl="2"/>
            <a:r>
              <a:rPr lang="en-GB" dirty="0"/>
              <a:t>using </a:t>
            </a:r>
            <a:r>
              <a:rPr lang="en-GB" b="1" u="sng" dirty="0"/>
              <a:t>Agile Architecture – Emergent Design</a:t>
            </a:r>
          </a:p>
          <a:p>
            <a:pPr lvl="1"/>
            <a:r>
              <a:rPr lang="en-US" dirty="0"/>
              <a:t>test the prototype </a:t>
            </a:r>
          </a:p>
          <a:p>
            <a:pPr lvl="2"/>
            <a:r>
              <a:rPr lang="en-US" dirty="0"/>
              <a:t>with </a:t>
            </a:r>
            <a:r>
              <a:rPr lang="en-US" b="1" u="sng" dirty="0"/>
              <a:t>zones of trust</a:t>
            </a:r>
            <a:endParaRPr lang="en-GB" dirty="0"/>
          </a:p>
          <a:p>
            <a:pPr lvl="1"/>
            <a:r>
              <a:rPr lang="en-US" dirty="0"/>
              <a:t>Revise and enhance</a:t>
            </a:r>
          </a:p>
          <a:p>
            <a:pPr lvl="2"/>
            <a:r>
              <a:rPr lang="en-US" dirty="0"/>
              <a:t>Just enough information… </a:t>
            </a:r>
            <a:r>
              <a:rPr lang="en-US" b="1" u="sng" dirty="0"/>
              <a:t>80/20 rule</a:t>
            </a:r>
          </a:p>
        </p:txBody>
      </p:sp>
      <p:pic>
        <p:nvPicPr>
          <p:cNvPr id="4" name="Picture 3">
            <a:extLst>
              <a:ext uri="{FF2B5EF4-FFF2-40B4-BE49-F238E27FC236}">
                <a16:creationId xmlns:a16="http://schemas.microsoft.com/office/drawing/2014/main" id="{1260301C-7D04-42F0-844F-C6B402D1965E}"/>
              </a:ext>
            </a:extLst>
          </p:cNvPr>
          <p:cNvPicPr>
            <a:picLocks noChangeAspect="1"/>
          </p:cNvPicPr>
          <p:nvPr/>
        </p:nvPicPr>
        <p:blipFill>
          <a:blip r:embed="rId2"/>
          <a:stretch>
            <a:fillRect/>
          </a:stretch>
        </p:blipFill>
        <p:spPr>
          <a:xfrm>
            <a:off x="10682654" y="6181936"/>
            <a:ext cx="1271587" cy="444898"/>
          </a:xfrm>
          <a:prstGeom prst="rect">
            <a:avLst/>
          </a:prstGeom>
        </p:spPr>
      </p:pic>
    </p:spTree>
    <p:extLst>
      <p:ext uri="{BB962C8B-B14F-4D97-AF65-F5344CB8AC3E}">
        <p14:creationId xmlns:p14="http://schemas.microsoft.com/office/powerpoint/2010/main" val="12010858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036273-293B-464F-9B2A-8BDD0625D41A}"/>
              </a:ext>
            </a:extLst>
          </p:cNvPr>
          <p:cNvSpPr>
            <a:spLocks noGrp="1"/>
          </p:cNvSpPr>
          <p:nvPr>
            <p:ph type="title"/>
          </p:nvPr>
        </p:nvSpPr>
        <p:spPr>
          <a:xfrm>
            <a:off x="1141413" y="187570"/>
            <a:ext cx="9905998" cy="1905000"/>
          </a:xfrm>
        </p:spPr>
        <p:txBody>
          <a:bodyPr/>
          <a:lstStyle/>
          <a:p>
            <a:r>
              <a:rPr lang="en-US" dirty="0"/>
              <a:t>Rapid </a:t>
            </a:r>
            <a:r>
              <a:rPr lang="en-US" b="1" dirty="0"/>
              <a:t>Threat model </a:t>
            </a:r>
            <a:r>
              <a:rPr lang="en-US" dirty="0"/>
              <a:t>prototyping - </a:t>
            </a:r>
            <a:r>
              <a:rPr lang="en-US" u="sng" dirty="0"/>
              <a:t>goal</a:t>
            </a:r>
          </a:p>
        </p:txBody>
      </p:sp>
      <p:sp>
        <p:nvSpPr>
          <p:cNvPr id="3" name="Content Placeholder 2">
            <a:extLst>
              <a:ext uri="{FF2B5EF4-FFF2-40B4-BE49-F238E27FC236}">
                <a16:creationId xmlns:a16="http://schemas.microsoft.com/office/drawing/2014/main" id="{9D0C5B18-B7C2-CD4D-B5EA-12B0F5D3EDD6}"/>
              </a:ext>
            </a:extLst>
          </p:cNvPr>
          <p:cNvSpPr>
            <a:spLocks noGrp="1"/>
          </p:cNvSpPr>
          <p:nvPr>
            <p:ph idx="1"/>
          </p:nvPr>
        </p:nvSpPr>
        <p:spPr>
          <a:xfrm>
            <a:off x="6094411" y="2249487"/>
            <a:ext cx="4953000" cy="3808413"/>
          </a:xfrm>
        </p:spPr>
        <p:txBody>
          <a:bodyPr>
            <a:normAutofit/>
          </a:bodyPr>
          <a:lstStyle/>
          <a:p>
            <a:r>
              <a:rPr lang="en-US" dirty="0"/>
              <a:t>CONSISTENT data</a:t>
            </a:r>
          </a:p>
          <a:p>
            <a:r>
              <a:rPr lang="en-US" dirty="0"/>
              <a:t>REPEATABLE data</a:t>
            </a:r>
          </a:p>
          <a:p>
            <a:r>
              <a:rPr lang="en-US" dirty="0"/>
              <a:t>MEASURABLE data</a:t>
            </a:r>
          </a:p>
          <a:p>
            <a:pPr marL="0" indent="0">
              <a:buNone/>
            </a:pPr>
            <a:endParaRPr lang="en-US" dirty="0"/>
          </a:p>
          <a:p>
            <a:pPr marL="0" indent="0">
              <a:buNone/>
            </a:pPr>
            <a:r>
              <a:rPr lang="en-US" dirty="0"/>
              <a:t>For CI/CD &amp; DevOps</a:t>
            </a:r>
          </a:p>
        </p:txBody>
      </p:sp>
      <p:pic>
        <p:nvPicPr>
          <p:cNvPr id="4" name="Picture 3">
            <a:extLst>
              <a:ext uri="{FF2B5EF4-FFF2-40B4-BE49-F238E27FC236}">
                <a16:creationId xmlns:a16="http://schemas.microsoft.com/office/drawing/2014/main" id="{0CA0A84B-5067-9B4D-B7F8-7FFA26022A0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52511" y="1810544"/>
            <a:ext cx="4064000" cy="4064000"/>
          </a:xfrm>
          <a:prstGeom prst="rect">
            <a:avLst/>
          </a:prstGeom>
        </p:spPr>
      </p:pic>
    </p:spTree>
    <p:extLst>
      <p:ext uri="{BB962C8B-B14F-4D97-AF65-F5344CB8AC3E}">
        <p14:creationId xmlns:p14="http://schemas.microsoft.com/office/powerpoint/2010/main" val="139299734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9C1C0D-F81C-AE47-B570-5C81BEC272FF}"/>
              </a:ext>
            </a:extLst>
          </p:cNvPr>
          <p:cNvSpPr>
            <a:spLocks noGrp="1"/>
          </p:cNvSpPr>
          <p:nvPr>
            <p:ph type="title"/>
          </p:nvPr>
        </p:nvSpPr>
        <p:spPr>
          <a:xfrm>
            <a:off x="1344613" y="339118"/>
            <a:ext cx="9905998" cy="1083282"/>
          </a:xfrm>
        </p:spPr>
        <p:txBody>
          <a:bodyPr/>
          <a:lstStyle/>
          <a:p>
            <a:r>
              <a:rPr lang="en-US" dirty="0"/>
              <a:t>Overview of Agile Architecture</a:t>
            </a:r>
          </a:p>
        </p:txBody>
      </p:sp>
      <p:sp>
        <p:nvSpPr>
          <p:cNvPr id="3" name="Content Placeholder 2">
            <a:extLst>
              <a:ext uri="{FF2B5EF4-FFF2-40B4-BE49-F238E27FC236}">
                <a16:creationId xmlns:a16="http://schemas.microsoft.com/office/drawing/2014/main" id="{41A6243A-C2B1-5F4B-9820-F5F9AF3CB386}"/>
              </a:ext>
            </a:extLst>
          </p:cNvPr>
          <p:cNvSpPr>
            <a:spLocks noGrp="1"/>
          </p:cNvSpPr>
          <p:nvPr>
            <p:ph idx="1"/>
          </p:nvPr>
        </p:nvSpPr>
        <p:spPr>
          <a:xfrm>
            <a:off x="836613" y="4014787"/>
            <a:ext cx="5081588" cy="2436813"/>
          </a:xfrm>
        </p:spPr>
        <p:txBody>
          <a:bodyPr>
            <a:normAutofit/>
          </a:bodyPr>
          <a:lstStyle/>
          <a:p>
            <a:r>
              <a:rPr lang="en-US" dirty="0"/>
              <a:t>First part</a:t>
            </a:r>
          </a:p>
          <a:p>
            <a:pPr lvl="1"/>
            <a:r>
              <a:rPr lang="en-US" dirty="0"/>
              <a:t>Intentional architecture</a:t>
            </a:r>
          </a:p>
          <a:p>
            <a:pPr lvl="2"/>
            <a:r>
              <a:rPr lang="en-US" b="1" u="sng" dirty="0"/>
              <a:t>Consistency</a:t>
            </a:r>
            <a:r>
              <a:rPr lang="en-US" dirty="0"/>
              <a:t> for changing environments</a:t>
            </a:r>
          </a:p>
          <a:p>
            <a:pPr lvl="2"/>
            <a:r>
              <a:rPr lang="en-US" dirty="0"/>
              <a:t>Enabling cross-team design</a:t>
            </a:r>
          </a:p>
          <a:p>
            <a:pPr lvl="2"/>
            <a:r>
              <a:rPr lang="en-US" dirty="0"/>
              <a:t>reduces redundancies</a:t>
            </a:r>
          </a:p>
        </p:txBody>
      </p:sp>
      <p:pic>
        <p:nvPicPr>
          <p:cNvPr id="4" name="Picture 3">
            <a:extLst>
              <a:ext uri="{FF2B5EF4-FFF2-40B4-BE49-F238E27FC236}">
                <a16:creationId xmlns:a16="http://schemas.microsoft.com/office/drawing/2014/main" id="{17FF6327-38AD-0346-A497-6A75465DD209}"/>
              </a:ext>
            </a:extLst>
          </p:cNvPr>
          <p:cNvPicPr>
            <a:picLocks noChangeAspect="1"/>
          </p:cNvPicPr>
          <p:nvPr/>
        </p:nvPicPr>
        <p:blipFill>
          <a:blip r:embed="rId3"/>
          <a:stretch>
            <a:fillRect/>
          </a:stretch>
        </p:blipFill>
        <p:spPr>
          <a:xfrm>
            <a:off x="4991100" y="1701800"/>
            <a:ext cx="5778500" cy="2940297"/>
          </a:xfrm>
          <a:prstGeom prst="rect">
            <a:avLst/>
          </a:prstGeom>
        </p:spPr>
      </p:pic>
    </p:spTree>
    <p:extLst>
      <p:ext uri="{BB962C8B-B14F-4D97-AF65-F5344CB8AC3E}">
        <p14:creationId xmlns:p14="http://schemas.microsoft.com/office/powerpoint/2010/main" val="394898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764713" cy="1905000"/>
          </a:xfrm>
        </p:spPr>
        <p:txBody>
          <a:bodyPr/>
          <a:lstStyle/>
          <a:p>
            <a:r>
              <a:rPr lang="en-GB" dirty="0"/>
              <a:t>Remember this?</a:t>
            </a:r>
          </a:p>
        </p:txBody>
      </p:sp>
      <p:pic>
        <p:nvPicPr>
          <p:cNvPr id="4" name="Picture 3"/>
          <p:cNvPicPr>
            <a:picLocks noChangeAspect="1"/>
          </p:cNvPicPr>
          <p:nvPr/>
        </p:nvPicPr>
        <p:blipFill>
          <a:blip r:embed="rId3"/>
          <a:stretch>
            <a:fillRect/>
          </a:stretch>
        </p:blipFill>
        <p:spPr>
          <a:xfrm>
            <a:off x="7612241" y="1192560"/>
            <a:ext cx="3828620" cy="3682303"/>
          </a:xfrm>
          <a:prstGeom prst="rect">
            <a:avLst/>
          </a:prstGeom>
        </p:spPr>
      </p:pic>
    </p:spTree>
    <p:extLst>
      <p:ext uri="{BB962C8B-B14F-4D97-AF65-F5344CB8AC3E}">
        <p14:creationId xmlns:p14="http://schemas.microsoft.com/office/powerpoint/2010/main" val="7755748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9C1C0D-F81C-AE47-B570-5C81BEC272FF}"/>
              </a:ext>
            </a:extLst>
          </p:cNvPr>
          <p:cNvSpPr>
            <a:spLocks noGrp="1"/>
          </p:cNvSpPr>
          <p:nvPr>
            <p:ph type="title"/>
          </p:nvPr>
        </p:nvSpPr>
        <p:spPr>
          <a:xfrm>
            <a:off x="1143001" y="39222"/>
            <a:ext cx="9905998" cy="1199269"/>
          </a:xfrm>
        </p:spPr>
        <p:txBody>
          <a:bodyPr/>
          <a:lstStyle/>
          <a:p>
            <a:r>
              <a:rPr lang="en-US" dirty="0"/>
              <a:t>Overview of Agile Architecture</a:t>
            </a:r>
          </a:p>
        </p:txBody>
      </p:sp>
      <p:sp>
        <p:nvSpPr>
          <p:cNvPr id="3" name="Content Placeholder 2">
            <a:extLst>
              <a:ext uri="{FF2B5EF4-FFF2-40B4-BE49-F238E27FC236}">
                <a16:creationId xmlns:a16="http://schemas.microsoft.com/office/drawing/2014/main" id="{41A6243A-C2B1-5F4B-9820-F5F9AF3CB386}"/>
              </a:ext>
            </a:extLst>
          </p:cNvPr>
          <p:cNvSpPr>
            <a:spLocks noGrp="1"/>
          </p:cNvSpPr>
          <p:nvPr>
            <p:ph idx="1"/>
          </p:nvPr>
        </p:nvSpPr>
        <p:spPr>
          <a:xfrm>
            <a:off x="419467" y="4067541"/>
            <a:ext cx="5411788" cy="2462213"/>
          </a:xfrm>
        </p:spPr>
        <p:txBody>
          <a:bodyPr>
            <a:normAutofit/>
          </a:bodyPr>
          <a:lstStyle/>
          <a:p>
            <a:r>
              <a:rPr lang="en-US" dirty="0"/>
              <a:t>Second part</a:t>
            </a:r>
          </a:p>
          <a:p>
            <a:pPr lvl="1"/>
            <a:r>
              <a:rPr lang="en-US" dirty="0"/>
              <a:t>Emergent design</a:t>
            </a:r>
          </a:p>
          <a:p>
            <a:pPr lvl="2"/>
            <a:r>
              <a:rPr lang="en-US" dirty="0"/>
              <a:t>Organic grown by team</a:t>
            </a:r>
          </a:p>
          <a:p>
            <a:pPr lvl="2"/>
            <a:r>
              <a:rPr lang="en-US" b="1" u="sng" dirty="0"/>
              <a:t>Continuous</a:t>
            </a:r>
            <a:r>
              <a:rPr lang="en-US" dirty="0"/>
              <a:t> Integration and </a:t>
            </a:r>
            <a:r>
              <a:rPr lang="en-US" b="1" u="sng" dirty="0"/>
              <a:t>Testing</a:t>
            </a:r>
            <a:r>
              <a:rPr lang="en-US" dirty="0"/>
              <a:t> steps</a:t>
            </a:r>
          </a:p>
          <a:p>
            <a:pPr lvl="2"/>
            <a:r>
              <a:rPr lang="en-US" dirty="0"/>
              <a:t>Changing </a:t>
            </a:r>
            <a:r>
              <a:rPr lang="en-US" b="1" u="sng" dirty="0"/>
              <a:t>requirements</a:t>
            </a:r>
            <a:r>
              <a:rPr lang="en-US" dirty="0"/>
              <a:t> will change design</a:t>
            </a:r>
          </a:p>
        </p:txBody>
      </p:sp>
      <p:pic>
        <p:nvPicPr>
          <p:cNvPr id="5" name="Picture 4">
            <a:extLst>
              <a:ext uri="{FF2B5EF4-FFF2-40B4-BE49-F238E27FC236}">
                <a16:creationId xmlns:a16="http://schemas.microsoft.com/office/drawing/2014/main" id="{C952E28F-8FA7-1241-8E5D-C219E63DE33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938942" y="1238491"/>
            <a:ext cx="6386261" cy="3725319"/>
          </a:xfrm>
          <a:prstGeom prst="rect">
            <a:avLst/>
          </a:prstGeom>
        </p:spPr>
      </p:pic>
      <p:pic>
        <p:nvPicPr>
          <p:cNvPr id="4" name="Picture 3">
            <a:extLst>
              <a:ext uri="{FF2B5EF4-FFF2-40B4-BE49-F238E27FC236}">
                <a16:creationId xmlns:a16="http://schemas.microsoft.com/office/drawing/2014/main" id="{4BF2C4A5-DAC2-0E43-851A-CB22C4C65C2F}"/>
              </a:ext>
            </a:extLst>
          </p:cNvPr>
          <p:cNvPicPr>
            <a:picLocks noChangeAspect="1"/>
          </p:cNvPicPr>
          <p:nvPr/>
        </p:nvPicPr>
        <p:blipFill>
          <a:blip r:embed="rId4" cstate="email">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10350730" y="3392488"/>
            <a:ext cx="1677847" cy="1677847"/>
          </a:xfrm>
          <a:prstGeom prst="rect">
            <a:avLst/>
          </a:prstGeom>
        </p:spPr>
      </p:pic>
    </p:spTree>
    <p:extLst>
      <p:ext uri="{BB962C8B-B14F-4D97-AF65-F5344CB8AC3E}">
        <p14:creationId xmlns:p14="http://schemas.microsoft.com/office/powerpoint/2010/main" val="23417075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6B341E-DCEE-A241-962D-08BC028AD100}"/>
              </a:ext>
            </a:extLst>
          </p:cNvPr>
          <p:cNvSpPr>
            <a:spLocks noGrp="1"/>
          </p:cNvSpPr>
          <p:nvPr>
            <p:ph type="title"/>
          </p:nvPr>
        </p:nvSpPr>
        <p:spPr>
          <a:xfrm>
            <a:off x="1141412" y="618518"/>
            <a:ext cx="10186987" cy="1478570"/>
          </a:xfrm>
        </p:spPr>
        <p:txBody>
          <a:bodyPr>
            <a:normAutofit/>
          </a:bodyPr>
          <a:lstStyle/>
          <a:p>
            <a:r>
              <a:rPr lang="en-US" sz="3200" b="1" dirty="0"/>
              <a:t>How to fit this into </a:t>
            </a:r>
            <a:r>
              <a:rPr lang="en-US" sz="3200" b="1" dirty="0" err="1"/>
              <a:t>Devops</a:t>
            </a:r>
            <a:endParaRPr lang="en-US" sz="3200" b="1" dirty="0"/>
          </a:p>
        </p:txBody>
      </p:sp>
      <p:pic>
        <p:nvPicPr>
          <p:cNvPr id="6" name="Content Placeholder 5">
            <a:extLst>
              <a:ext uri="{FF2B5EF4-FFF2-40B4-BE49-F238E27FC236}">
                <a16:creationId xmlns:a16="http://schemas.microsoft.com/office/drawing/2014/main" id="{376995F5-A72C-C642-B7B2-623375AC7CEB}"/>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3236913" y="2401094"/>
            <a:ext cx="5715000" cy="3238500"/>
          </a:xfrm>
        </p:spPr>
      </p:pic>
      <p:sp>
        <p:nvSpPr>
          <p:cNvPr id="4" name="Content Placeholder 2">
            <a:extLst>
              <a:ext uri="{FF2B5EF4-FFF2-40B4-BE49-F238E27FC236}">
                <a16:creationId xmlns:a16="http://schemas.microsoft.com/office/drawing/2014/main" id="{BCCC9291-134C-445E-8916-B73CB8160B17}"/>
              </a:ext>
            </a:extLst>
          </p:cNvPr>
          <p:cNvSpPr txBox="1">
            <a:spLocks/>
          </p:cNvSpPr>
          <p:nvPr/>
        </p:nvSpPr>
        <p:spPr>
          <a:xfrm>
            <a:off x="7775246" y="5744975"/>
            <a:ext cx="4115862" cy="989013"/>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r>
              <a:rPr lang="en-US" dirty="0"/>
              <a:t>Triage on calculated Risk</a:t>
            </a:r>
          </a:p>
          <a:p>
            <a:r>
              <a:rPr lang="en-US" dirty="0"/>
              <a:t>T-shirt-size on calculated Risk</a:t>
            </a:r>
          </a:p>
        </p:txBody>
      </p:sp>
      <p:sp>
        <p:nvSpPr>
          <p:cNvPr id="5" name="Content Placeholder 2">
            <a:extLst>
              <a:ext uri="{FF2B5EF4-FFF2-40B4-BE49-F238E27FC236}">
                <a16:creationId xmlns:a16="http://schemas.microsoft.com/office/drawing/2014/main" id="{C042FB8D-FBDC-4F12-85BE-E63366F056F0}"/>
              </a:ext>
            </a:extLst>
          </p:cNvPr>
          <p:cNvSpPr txBox="1">
            <a:spLocks/>
          </p:cNvSpPr>
          <p:nvPr/>
        </p:nvSpPr>
        <p:spPr>
          <a:xfrm>
            <a:off x="578269" y="2401095"/>
            <a:ext cx="2419346" cy="957568"/>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lvl="1"/>
            <a:r>
              <a:rPr lang="en-US" dirty="0"/>
              <a:t>Risk tools</a:t>
            </a:r>
          </a:p>
          <a:p>
            <a:pPr lvl="1"/>
            <a:r>
              <a:rPr lang="en-US" dirty="0"/>
              <a:t>dashboards</a:t>
            </a:r>
          </a:p>
        </p:txBody>
      </p:sp>
      <p:sp>
        <p:nvSpPr>
          <p:cNvPr id="7" name="Content Placeholder 2">
            <a:extLst>
              <a:ext uri="{FF2B5EF4-FFF2-40B4-BE49-F238E27FC236}">
                <a16:creationId xmlns:a16="http://schemas.microsoft.com/office/drawing/2014/main" id="{F6BC816F-C8C4-4684-9F30-321B95413083}"/>
              </a:ext>
            </a:extLst>
          </p:cNvPr>
          <p:cNvSpPr txBox="1">
            <a:spLocks/>
          </p:cNvSpPr>
          <p:nvPr/>
        </p:nvSpPr>
        <p:spPr>
          <a:xfrm>
            <a:off x="300892" y="5639594"/>
            <a:ext cx="3620477" cy="989013"/>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r>
              <a:rPr lang="en-US" dirty="0"/>
              <a:t>Send output to risk register and sprint backlog (e.g. Jira)</a:t>
            </a:r>
          </a:p>
        </p:txBody>
      </p:sp>
    </p:spTree>
    <p:extLst>
      <p:ext uri="{BB962C8B-B14F-4D97-AF65-F5344CB8AC3E}">
        <p14:creationId xmlns:p14="http://schemas.microsoft.com/office/powerpoint/2010/main" val="18983701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2801" y="371061"/>
            <a:ext cx="3117766" cy="1905000"/>
          </a:xfrm>
        </p:spPr>
        <p:txBody>
          <a:bodyPr>
            <a:normAutofit/>
          </a:bodyPr>
          <a:lstStyle/>
          <a:p>
            <a:r>
              <a:rPr lang="en-GB" dirty="0"/>
              <a:t>Agile architecture in-sprint</a:t>
            </a:r>
          </a:p>
        </p:txBody>
      </p:sp>
      <p:sp>
        <p:nvSpPr>
          <p:cNvPr id="3" name="Content Placeholder 2"/>
          <p:cNvSpPr>
            <a:spLocks noGrp="1"/>
          </p:cNvSpPr>
          <p:nvPr>
            <p:ph idx="1"/>
          </p:nvPr>
        </p:nvSpPr>
        <p:spPr>
          <a:xfrm>
            <a:off x="348916" y="2666999"/>
            <a:ext cx="3910263" cy="3124201"/>
          </a:xfrm>
        </p:spPr>
        <p:txBody>
          <a:bodyPr/>
          <a:lstStyle/>
          <a:p>
            <a:r>
              <a:rPr lang="en-US" dirty="0"/>
              <a:t>Model Storming to adapt new requirements</a:t>
            </a:r>
          </a:p>
          <a:p>
            <a:r>
              <a:rPr lang="en-GB" dirty="0"/>
              <a:t>Do not create detailed up-front designs</a:t>
            </a:r>
          </a:p>
          <a:p>
            <a:r>
              <a:rPr lang="en-GB" dirty="0"/>
              <a:t>Add data to diagram to keep in-sync</a:t>
            </a:r>
          </a:p>
        </p:txBody>
      </p:sp>
      <p:pic>
        <p:nvPicPr>
          <p:cNvPr id="4" name="Picture 3"/>
          <p:cNvPicPr>
            <a:picLocks noChangeAspect="1"/>
          </p:cNvPicPr>
          <p:nvPr/>
        </p:nvPicPr>
        <p:blipFill>
          <a:blip r:embed="rId2"/>
          <a:stretch>
            <a:fillRect/>
          </a:stretch>
        </p:blipFill>
        <p:spPr>
          <a:xfrm>
            <a:off x="4456986" y="609600"/>
            <a:ext cx="7224386" cy="4785775"/>
          </a:xfrm>
          <a:prstGeom prst="rect">
            <a:avLst/>
          </a:prstGeom>
          <a:effectLst>
            <a:outerShdw blurRad="50800" dist="393700" dir="2700000" algn="tl" rotWithShape="0">
              <a:prstClr val="black">
                <a:alpha val="40000"/>
              </a:prstClr>
            </a:outerShdw>
          </a:effectLst>
        </p:spPr>
      </p:pic>
      <p:sp>
        <p:nvSpPr>
          <p:cNvPr id="5" name="TextBox 4"/>
          <p:cNvSpPr txBox="1"/>
          <p:nvPr/>
        </p:nvSpPr>
        <p:spPr>
          <a:xfrm>
            <a:off x="5491702" y="609600"/>
            <a:ext cx="2425077" cy="369332"/>
          </a:xfrm>
          <a:prstGeom prst="rect">
            <a:avLst/>
          </a:prstGeom>
          <a:noFill/>
        </p:spPr>
        <p:txBody>
          <a:bodyPr wrap="square" rtlCol="0">
            <a:spAutoFit/>
          </a:bodyPr>
          <a:lstStyle/>
          <a:p>
            <a:r>
              <a:rPr lang="en-GB" b="1" dirty="0">
                <a:solidFill>
                  <a:srgbClr val="FF0000"/>
                </a:solidFill>
              </a:rPr>
              <a:t>SCOPE</a:t>
            </a:r>
          </a:p>
        </p:txBody>
      </p:sp>
      <p:sp>
        <p:nvSpPr>
          <p:cNvPr id="6" name="TextBox 5"/>
          <p:cNvSpPr txBox="1"/>
          <p:nvPr/>
        </p:nvSpPr>
        <p:spPr>
          <a:xfrm>
            <a:off x="4759815" y="1589992"/>
            <a:ext cx="2425077" cy="369332"/>
          </a:xfrm>
          <a:prstGeom prst="rect">
            <a:avLst/>
          </a:prstGeom>
          <a:noFill/>
        </p:spPr>
        <p:txBody>
          <a:bodyPr wrap="square" rtlCol="0">
            <a:spAutoFit/>
          </a:bodyPr>
          <a:lstStyle/>
          <a:p>
            <a:r>
              <a:rPr lang="en-GB" b="1" dirty="0">
                <a:solidFill>
                  <a:srgbClr val="FF0000"/>
                </a:solidFill>
              </a:rPr>
              <a:t>REQUIREMENTS</a:t>
            </a:r>
          </a:p>
        </p:txBody>
      </p:sp>
      <p:sp>
        <p:nvSpPr>
          <p:cNvPr id="7" name="TextBox 6"/>
          <p:cNvSpPr txBox="1"/>
          <p:nvPr/>
        </p:nvSpPr>
        <p:spPr>
          <a:xfrm>
            <a:off x="6201632" y="1774658"/>
            <a:ext cx="2053390" cy="369332"/>
          </a:xfrm>
          <a:prstGeom prst="rect">
            <a:avLst/>
          </a:prstGeom>
          <a:noFill/>
        </p:spPr>
        <p:txBody>
          <a:bodyPr wrap="square" rtlCol="0">
            <a:spAutoFit/>
          </a:bodyPr>
          <a:lstStyle/>
          <a:p>
            <a:pPr algn="r"/>
            <a:r>
              <a:rPr lang="en-GB" b="1" dirty="0">
                <a:solidFill>
                  <a:srgbClr val="FF0000"/>
                </a:solidFill>
              </a:rPr>
              <a:t>VISION</a:t>
            </a:r>
          </a:p>
        </p:txBody>
      </p:sp>
      <p:sp>
        <p:nvSpPr>
          <p:cNvPr id="8" name="Rectangle 7"/>
          <p:cNvSpPr/>
          <p:nvPr/>
        </p:nvSpPr>
        <p:spPr>
          <a:xfrm>
            <a:off x="8987591" y="535404"/>
            <a:ext cx="1708482" cy="1217195"/>
          </a:xfrm>
          <a:prstGeom prst="rect">
            <a:avLst/>
          </a:prstGeom>
          <a:noFill/>
          <a:ln w="1428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p:cNvSpPr/>
          <p:nvPr/>
        </p:nvSpPr>
        <p:spPr>
          <a:xfrm>
            <a:off x="7916778" y="2945733"/>
            <a:ext cx="1696453" cy="675775"/>
          </a:xfrm>
          <a:prstGeom prst="rect">
            <a:avLst/>
          </a:prstGeom>
          <a:noFill/>
          <a:ln w="1428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37707867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F42DE-C12C-0A44-8F18-71608A43BBF3}"/>
              </a:ext>
            </a:extLst>
          </p:cNvPr>
          <p:cNvSpPr>
            <a:spLocks noGrp="1"/>
          </p:cNvSpPr>
          <p:nvPr>
            <p:ph type="title"/>
          </p:nvPr>
        </p:nvSpPr>
        <p:spPr>
          <a:xfrm>
            <a:off x="1141413" y="609600"/>
            <a:ext cx="5909092" cy="3259016"/>
          </a:xfrm>
        </p:spPr>
        <p:txBody>
          <a:bodyPr/>
          <a:lstStyle/>
          <a:p>
            <a:r>
              <a:rPr lang="en-US" dirty="0"/>
              <a:t>Why elevation of privilege is bad</a:t>
            </a:r>
            <a:br>
              <a:rPr lang="en-US" dirty="0"/>
            </a:br>
            <a:br>
              <a:rPr lang="en-US" dirty="0"/>
            </a:br>
            <a:r>
              <a:rPr lang="en-US" dirty="0"/>
              <a:t>Attack Kill Chain again</a:t>
            </a:r>
          </a:p>
        </p:txBody>
      </p:sp>
      <p:pic>
        <p:nvPicPr>
          <p:cNvPr id="6" name="Picture 5">
            <a:extLst>
              <a:ext uri="{FF2B5EF4-FFF2-40B4-BE49-F238E27FC236}">
                <a16:creationId xmlns:a16="http://schemas.microsoft.com/office/drawing/2014/main" id="{0A713C8E-7BF9-AA4A-BB22-57ECEA5C4917}"/>
              </a:ext>
            </a:extLst>
          </p:cNvPr>
          <p:cNvPicPr>
            <a:picLocks noChangeAspect="1"/>
          </p:cNvPicPr>
          <p:nvPr/>
        </p:nvPicPr>
        <p:blipFill>
          <a:blip r:embed="rId3"/>
          <a:stretch>
            <a:fillRect/>
          </a:stretch>
        </p:blipFill>
        <p:spPr>
          <a:xfrm>
            <a:off x="7612241" y="1192560"/>
            <a:ext cx="3828620" cy="3682303"/>
          </a:xfrm>
          <a:prstGeom prst="rect">
            <a:avLst/>
          </a:prstGeom>
        </p:spPr>
      </p:pic>
      <p:sp>
        <p:nvSpPr>
          <p:cNvPr id="4" name="Content Placeholder 2">
            <a:extLst>
              <a:ext uri="{FF2B5EF4-FFF2-40B4-BE49-F238E27FC236}">
                <a16:creationId xmlns:a16="http://schemas.microsoft.com/office/drawing/2014/main" id="{2589A0C2-AF3E-41A5-9D97-F0ECAC32F16E}"/>
              </a:ext>
            </a:extLst>
          </p:cNvPr>
          <p:cNvSpPr txBox="1">
            <a:spLocks/>
          </p:cNvSpPr>
          <p:nvPr/>
        </p:nvSpPr>
        <p:spPr>
          <a:xfrm>
            <a:off x="833728" y="4325816"/>
            <a:ext cx="6216777" cy="1984131"/>
          </a:xfrm>
          <a:prstGeom prst="rect">
            <a:avLst/>
          </a:prstGeom>
        </p:spPr>
        <p:txBody>
          <a:bodyPr vert="horz" lIns="91440" tIns="45720" rIns="91440" bIns="45720" rtlCol="0" anchor="ctr"/>
          <a:lstStyle>
            <a:defPPr>
              <a:defRPr lang="en-US"/>
            </a:defPPr>
            <a:lvl1pPr marL="0" algn="r" defTabSz="457200" rtl="0" eaLnBrk="1" latinLnBrk="0" hangingPunct="1">
              <a:defRPr sz="900" b="1" i="0" kern="1200">
                <a:solidFill>
                  <a:schemeClr val="tx1">
                    <a:lumMod val="75000"/>
                  </a:schemeClr>
                </a:solidFill>
                <a:effectLst>
                  <a:outerShdw blurRad="50800" dist="38100" dir="2700000" algn="tl" rotWithShape="0">
                    <a:srgbClr val="000000">
                      <a:alpha val="43000"/>
                    </a:srgbClr>
                  </a:outerShdw>
                </a:effectLst>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380990" lvl="2" indent="-380990">
              <a:buFont typeface="Arial" panose="020B0604020202020204" pitchFamily="34" charset="0"/>
              <a:buChar char="•"/>
            </a:pPr>
            <a:r>
              <a:rPr lang="en-GB" dirty="0"/>
              <a:t>We need to find </a:t>
            </a:r>
            <a:r>
              <a:rPr lang="en-GB" b="1" dirty="0"/>
              <a:t>Elevation of Privilege </a:t>
            </a:r>
            <a:r>
              <a:rPr lang="en-GB" dirty="0"/>
              <a:t>issues quickly </a:t>
            </a:r>
          </a:p>
        </p:txBody>
      </p:sp>
    </p:spTree>
    <p:extLst>
      <p:ext uri="{BB962C8B-B14F-4D97-AF65-F5344CB8AC3E}">
        <p14:creationId xmlns:p14="http://schemas.microsoft.com/office/powerpoint/2010/main" val="357638628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officeArt object"/>
          <p:cNvPicPr>
            <a:picLocks noChangeAspect="1" noChangeArrowheads="1"/>
          </p:cNvPicPr>
          <p:nvPr/>
        </p:nvPicPr>
        <p:blipFill>
          <a:blip r:embed="rId2"/>
          <a:stretch>
            <a:fillRect/>
          </a:stretch>
        </p:blipFill>
        <p:spPr bwMode="auto">
          <a:xfrm>
            <a:off x="535760" y="424987"/>
            <a:ext cx="7136977" cy="5773408"/>
          </a:xfrm>
          <a:prstGeom prst="rect">
            <a:avLst/>
          </a:prstGeom>
          <a:solidFill>
            <a:schemeClr val="tx1"/>
          </a:solidFill>
          <a:extLst>
            <a:ext uri="{909E8E84-426E-40dd-AFC4-6F175D3DCCD1}">
              <a14:hiddenFill xmlns:a14="http://schemas.microsoft.com/office/drawing/2010/main" xmlns="">
                <a:solidFill>
                  <a:srgbClr val="FFFFFF"/>
                </a:solidFill>
              </a14:hiddenFill>
            </a:ext>
          </a:extLst>
        </p:spPr>
      </p:pic>
      <p:sp>
        <p:nvSpPr>
          <p:cNvPr id="7" name="Title 1">
            <a:extLst>
              <a:ext uri="{FF2B5EF4-FFF2-40B4-BE49-F238E27FC236}">
                <a16:creationId xmlns:a16="http://schemas.microsoft.com/office/drawing/2014/main" id="{A3C41C5B-C718-45FF-B875-040A97848B48}"/>
              </a:ext>
            </a:extLst>
          </p:cNvPr>
          <p:cNvSpPr>
            <a:spLocks noGrp="1"/>
          </p:cNvSpPr>
          <p:nvPr>
            <p:ph type="title"/>
          </p:nvPr>
        </p:nvSpPr>
        <p:spPr>
          <a:xfrm>
            <a:off x="8308486" y="424987"/>
            <a:ext cx="3117766" cy="2335798"/>
          </a:xfrm>
        </p:spPr>
        <p:txBody>
          <a:bodyPr>
            <a:normAutofit fontScale="90000"/>
          </a:bodyPr>
          <a:lstStyle/>
          <a:p>
            <a:r>
              <a:rPr lang="en-GB" b="1" u="sng" dirty="0"/>
              <a:t>Key Concept </a:t>
            </a:r>
            <a:br>
              <a:rPr lang="en-GB" dirty="0"/>
            </a:br>
            <a:br>
              <a:rPr lang="en-GB" dirty="0"/>
            </a:br>
            <a:r>
              <a:rPr lang="en-GB" dirty="0"/>
              <a:t>Trust Zones become numbers (1)</a:t>
            </a:r>
          </a:p>
        </p:txBody>
      </p:sp>
      <p:sp>
        <p:nvSpPr>
          <p:cNvPr id="8" name="Content Placeholder 2">
            <a:extLst>
              <a:ext uri="{FF2B5EF4-FFF2-40B4-BE49-F238E27FC236}">
                <a16:creationId xmlns:a16="http://schemas.microsoft.com/office/drawing/2014/main" id="{E6ED1CDD-98FF-42FF-9F12-31E0ACC53B14}"/>
              </a:ext>
            </a:extLst>
          </p:cNvPr>
          <p:cNvSpPr>
            <a:spLocks noGrp="1"/>
          </p:cNvSpPr>
          <p:nvPr>
            <p:ph idx="1"/>
          </p:nvPr>
        </p:nvSpPr>
        <p:spPr>
          <a:xfrm>
            <a:off x="7842738" y="3429000"/>
            <a:ext cx="4269734" cy="2769395"/>
          </a:xfrm>
        </p:spPr>
        <p:txBody>
          <a:bodyPr>
            <a:normAutofit/>
          </a:bodyPr>
          <a:lstStyle/>
          <a:p>
            <a:r>
              <a:rPr lang="en-US" dirty="0"/>
              <a:t>Find </a:t>
            </a:r>
            <a:r>
              <a:rPr lang="en-US" b="1" u="sng" dirty="0"/>
              <a:t>Elevation of Privilege </a:t>
            </a:r>
            <a:r>
              <a:rPr lang="en-US" dirty="0"/>
              <a:t>issues quickly by “Zone Math”</a:t>
            </a:r>
            <a:endParaRPr lang="en-GB" dirty="0"/>
          </a:p>
          <a:p>
            <a:r>
              <a:rPr lang="en-GB" dirty="0"/>
              <a:t>Look at the difference in values between zones</a:t>
            </a:r>
          </a:p>
          <a:p>
            <a:r>
              <a:rPr lang="en-GB" dirty="0"/>
              <a:t>Greater difference means more dangerous flow</a:t>
            </a:r>
          </a:p>
          <a:p>
            <a:r>
              <a:rPr lang="en-GB" dirty="0"/>
              <a:t>(can automate the process)</a:t>
            </a:r>
          </a:p>
        </p:txBody>
      </p:sp>
      <p:sp>
        <p:nvSpPr>
          <p:cNvPr id="10" name="Speech Bubble: Rectangle 9">
            <a:extLst>
              <a:ext uri="{FF2B5EF4-FFF2-40B4-BE49-F238E27FC236}">
                <a16:creationId xmlns:a16="http://schemas.microsoft.com/office/drawing/2014/main" id="{59BF2FCF-A4E0-4A89-A894-AD568CA5C261}"/>
              </a:ext>
            </a:extLst>
          </p:cNvPr>
          <p:cNvSpPr/>
          <p:nvPr/>
        </p:nvSpPr>
        <p:spPr>
          <a:xfrm>
            <a:off x="619626" y="2656971"/>
            <a:ext cx="1636295" cy="1309439"/>
          </a:xfrm>
          <a:prstGeom prst="wedgeRectCallout">
            <a:avLst>
              <a:gd name="adj1" fmla="val -34109"/>
              <a:gd name="adj2" fmla="val -116876"/>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GB" b="1" dirty="0"/>
              <a:t>Zone 0</a:t>
            </a:r>
          </a:p>
          <a:p>
            <a:pPr algn="ctr"/>
            <a:endParaRPr lang="en-GB" b="1" dirty="0"/>
          </a:p>
          <a:p>
            <a:pPr algn="ctr"/>
            <a:r>
              <a:rPr lang="en-GB" b="1" dirty="0"/>
              <a:t> (always non-trusted)</a:t>
            </a:r>
          </a:p>
        </p:txBody>
      </p:sp>
      <p:sp>
        <p:nvSpPr>
          <p:cNvPr id="11" name="Oval 10">
            <a:extLst>
              <a:ext uri="{FF2B5EF4-FFF2-40B4-BE49-F238E27FC236}">
                <a16:creationId xmlns:a16="http://schemas.microsoft.com/office/drawing/2014/main" id="{837289DE-A4EA-45D7-8887-4FD1D409BA3B}"/>
              </a:ext>
            </a:extLst>
          </p:cNvPr>
          <p:cNvSpPr/>
          <p:nvPr/>
        </p:nvSpPr>
        <p:spPr>
          <a:xfrm>
            <a:off x="1018673" y="1040548"/>
            <a:ext cx="419100" cy="4064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0</a:t>
            </a:r>
          </a:p>
        </p:txBody>
      </p:sp>
      <p:sp>
        <p:nvSpPr>
          <p:cNvPr id="12" name="Oval 11">
            <a:extLst>
              <a:ext uri="{FF2B5EF4-FFF2-40B4-BE49-F238E27FC236}">
                <a16:creationId xmlns:a16="http://schemas.microsoft.com/office/drawing/2014/main" id="{750B5119-37DD-4128-B866-8D37A258622A}"/>
              </a:ext>
            </a:extLst>
          </p:cNvPr>
          <p:cNvSpPr/>
          <p:nvPr/>
        </p:nvSpPr>
        <p:spPr>
          <a:xfrm>
            <a:off x="1018673" y="4103201"/>
            <a:ext cx="419100" cy="4064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0</a:t>
            </a:r>
          </a:p>
        </p:txBody>
      </p:sp>
      <p:sp>
        <p:nvSpPr>
          <p:cNvPr id="13" name="Oval 12">
            <a:extLst>
              <a:ext uri="{FF2B5EF4-FFF2-40B4-BE49-F238E27FC236}">
                <a16:creationId xmlns:a16="http://schemas.microsoft.com/office/drawing/2014/main" id="{A4B213E6-8375-4E5F-A4DF-9DFC867694F0}"/>
              </a:ext>
            </a:extLst>
          </p:cNvPr>
          <p:cNvSpPr/>
          <p:nvPr/>
        </p:nvSpPr>
        <p:spPr>
          <a:xfrm>
            <a:off x="1018673" y="5257924"/>
            <a:ext cx="419100" cy="4064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0</a:t>
            </a:r>
          </a:p>
        </p:txBody>
      </p:sp>
    </p:spTree>
    <p:extLst>
      <p:ext uri="{BB962C8B-B14F-4D97-AF65-F5344CB8AC3E}">
        <p14:creationId xmlns:p14="http://schemas.microsoft.com/office/powerpoint/2010/main" val="14156279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officeArt object"/>
          <p:cNvPicPr>
            <a:picLocks noChangeAspect="1" noChangeArrowheads="1"/>
          </p:cNvPicPr>
          <p:nvPr/>
        </p:nvPicPr>
        <p:blipFill>
          <a:blip r:embed="rId2"/>
          <a:stretch>
            <a:fillRect/>
          </a:stretch>
        </p:blipFill>
        <p:spPr bwMode="auto">
          <a:xfrm>
            <a:off x="535760" y="424987"/>
            <a:ext cx="7136977" cy="5773408"/>
          </a:xfrm>
          <a:prstGeom prst="rect">
            <a:avLst/>
          </a:prstGeom>
          <a:solidFill>
            <a:schemeClr val="tx1"/>
          </a:solidFill>
          <a:extLst>
            <a:ext uri="{909E8E84-426E-40dd-AFC4-6F175D3DCCD1}">
              <a14:hiddenFill xmlns:a14="http://schemas.microsoft.com/office/drawing/2010/main" xmlns="">
                <a:solidFill>
                  <a:srgbClr val="FFFFFF"/>
                </a:solidFill>
              </a14:hiddenFill>
            </a:ext>
          </a:extLst>
        </p:spPr>
      </p:pic>
      <p:sp>
        <p:nvSpPr>
          <p:cNvPr id="7" name="Title 1">
            <a:extLst>
              <a:ext uri="{FF2B5EF4-FFF2-40B4-BE49-F238E27FC236}">
                <a16:creationId xmlns:a16="http://schemas.microsoft.com/office/drawing/2014/main" id="{A3C41C5B-C718-45FF-B875-040A97848B48}"/>
              </a:ext>
            </a:extLst>
          </p:cNvPr>
          <p:cNvSpPr>
            <a:spLocks noGrp="1"/>
          </p:cNvSpPr>
          <p:nvPr>
            <p:ph type="title"/>
          </p:nvPr>
        </p:nvSpPr>
        <p:spPr>
          <a:xfrm>
            <a:off x="8308486" y="424987"/>
            <a:ext cx="3117766" cy="2335798"/>
          </a:xfrm>
        </p:spPr>
        <p:txBody>
          <a:bodyPr>
            <a:normAutofit fontScale="90000"/>
          </a:bodyPr>
          <a:lstStyle/>
          <a:p>
            <a:r>
              <a:rPr lang="en-GB" b="1" u="sng" dirty="0"/>
              <a:t>Key Concept </a:t>
            </a:r>
            <a:br>
              <a:rPr lang="en-GB" dirty="0"/>
            </a:br>
            <a:br>
              <a:rPr lang="en-GB" dirty="0"/>
            </a:br>
            <a:r>
              <a:rPr lang="en-GB" dirty="0"/>
              <a:t>highest valued trust zones (2)</a:t>
            </a:r>
          </a:p>
        </p:txBody>
      </p:sp>
      <p:sp>
        <p:nvSpPr>
          <p:cNvPr id="8" name="Content Placeholder 2">
            <a:extLst>
              <a:ext uri="{FF2B5EF4-FFF2-40B4-BE49-F238E27FC236}">
                <a16:creationId xmlns:a16="http://schemas.microsoft.com/office/drawing/2014/main" id="{E6ED1CDD-98FF-42FF-9F12-31E0ACC53B14}"/>
              </a:ext>
            </a:extLst>
          </p:cNvPr>
          <p:cNvSpPr>
            <a:spLocks noGrp="1"/>
          </p:cNvSpPr>
          <p:nvPr>
            <p:ph idx="1"/>
          </p:nvPr>
        </p:nvSpPr>
        <p:spPr>
          <a:xfrm>
            <a:off x="7842738" y="3429000"/>
            <a:ext cx="4269734" cy="2769395"/>
          </a:xfrm>
        </p:spPr>
        <p:txBody>
          <a:bodyPr>
            <a:normAutofit/>
          </a:bodyPr>
          <a:lstStyle/>
          <a:p>
            <a:r>
              <a:rPr lang="en-GB" dirty="0"/>
              <a:t>Data at rest should be </a:t>
            </a:r>
            <a:r>
              <a:rPr lang="en-GB" b="1" u="sng" dirty="0"/>
              <a:t>highest zone </a:t>
            </a:r>
            <a:r>
              <a:rPr lang="en-GB" dirty="0"/>
              <a:t>in diagram</a:t>
            </a:r>
          </a:p>
          <a:p>
            <a:r>
              <a:rPr lang="en-GB" dirty="0"/>
              <a:t>Represents highly trusted elements</a:t>
            </a:r>
          </a:p>
        </p:txBody>
      </p:sp>
      <p:sp>
        <p:nvSpPr>
          <p:cNvPr id="11" name="Oval 10">
            <a:extLst>
              <a:ext uri="{FF2B5EF4-FFF2-40B4-BE49-F238E27FC236}">
                <a16:creationId xmlns:a16="http://schemas.microsoft.com/office/drawing/2014/main" id="{837289DE-A4EA-45D7-8887-4FD1D409BA3B}"/>
              </a:ext>
            </a:extLst>
          </p:cNvPr>
          <p:cNvSpPr/>
          <p:nvPr/>
        </p:nvSpPr>
        <p:spPr>
          <a:xfrm>
            <a:off x="3784600" y="1928571"/>
            <a:ext cx="419100" cy="4064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
            </a:r>
          </a:p>
        </p:txBody>
      </p:sp>
      <p:sp>
        <p:nvSpPr>
          <p:cNvPr id="12" name="Oval 11">
            <a:extLst>
              <a:ext uri="{FF2B5EF4-FFF2-40B4-BE49-F238E27FC236}">
                <a16:creationId xmlns:a16="http://schemas.microsoft.com/office/drawing/2014/main" id="{44D60A39-C220-406B-8C38-3443CCC2DC2E}"/>
              </a:ext>
            </a:extLst>
          </p:cNvPr>
          <p:cNvSpPr/>
          <p:nvPr/>
        </p:nvSpPr>
        <p:spPr>
          <a:xfrm>
            <a:off x="3685148" y="5035187"/>
            <a:ext cx="419100" cy="4064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
            </a:r>
          </a:p>
        </p:txBody>
      </p:sp>
      <p:sp>
        <p:nvSpPr>
          <p:cNvPr id="13" name="Oval 12">
            <a:extLst>
              <a:ext uri="{FF2B5EF4-FFF2-40B4-BE49-F238E27FC236}">
                <a16:creationId xmlns:a16="http://schemas.microsoft.com/office/drawing/2014/main" id="{53291C1B-DF19-4DE7-A839-6DEE30AC004D}"/>
              </a:ext>
            </a:extLst>
          </p:cNvPr>
          <p:cNvSpPr/>
          <p:nvPr/>
        </p:nvSpPr>
        <p:spPr>
          <a:xfrm>
            <a:off x="6434015" y="973141"/>
            <a:ext cx="419100" cy="40640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
            </a:r>
          </a:p>
        </p:txBody>
      </p:sp>
    </p:spTree>
    <p:extLst>
      <p:ext uri="{BB962C8B-B14F-4D97-AF65-F5344CB8AC3E}">
        <p14:creationId xmlns:p14="http://schemas.microsoft.com/office/powerpoint/2010/main" val="64079509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officeArt object"/>
          <p:cNvPicPr>
            <a:picLocks noChangeAspect="1" noChangeArrowheads="1"/>
          </p:cNvPicPr>
          <p:nvPr/>
        </p:nvPicPr>
        <p:blipFill>
          <a:blip r:embed="rId2"/>
          <a:stretch>
            <a:fillRect/>
          </a:stretch>
        </p:blipFill>
        <p:spPr bwMode="auto">
          <a:xfrm>
            <a:off x="535760" y="424987"/>
            <a:ext cx="7136977" cy="5773408"/>
          </a:xfrm>
          <a:prstGeom prst="rect">
            <a:avLst/>
          </a:prstGeom>
          <a:solidFill>
            <a:schemeClr val="tx1"/>
          </a:solidFill>
          <a:extLst>
            <a:ext uri="{909E8E84-426E-40dd-AFC4-6F175D3DCCD1}">
              <a14:hiddenFill xmlns:a14="http://schemas.microsoft.com/office/drawing/2010/main" xmlns="">
                <a:solidFill>
                  <a:srgbClr val="FFFFFF"/>
                </a:solidFill>
              </a14:hiddenFill>
            </a:ext>
          </a:extLst>
        </p:spPr>
      </p:pic>
      <p:sp>
        <p:nvSpPr>
          <p:cNvPr id="7" name="Title 1">
            <a:extLst>
              <a:ext uri="{FF2B5EF4-FFF2-40B4-BE49-F238E27FC236}">
                <a16:creationId xmlns:a16="http://schemas.microsoft.com/office/drawing/2014/main" id="{A3C41C5B-C718-45FF-B875-040A97848B48}"/>
              </a:ext>
            </a:extLst>
          </p:cNvPr>
          <p:cNvSpPr>
            <a:spLocks noGrp="1"/>
          </p:cNvSpPr>
          <p:nvPr>
            <p:ph type="title"/>
          </p:nvPr>
        </p:nvSpPr>
        <p:spPr>
          <a:xfrm>
            <a:off x="8308486" y="424987"/>
            <a:ext cx="3117766" cy="2335798"/>
          </a:xfrm>
        </p:spPr>
        <p:txBody>
          <a:bodyPr>
            <a:normAutofit fontScale="90000"/>
          </a:bodyPr>
          <a:lstStyle/>
          <a:p>
            <a:r>
              <a:rPr lang="en-GB" b="1" u="sng" dirty="0"/>
              <a:t>Key Concept </a:t>
            </a:r>
            <a:br>
              <a:rPr lang="en-GB" dirty="0"/>
            </a:br>
            <a:br>
              <a:rPr lang="en-GB" dirty="0"/>
            </a:br>
            <a:r>
              <a:rPr lang="en-GB" dirty="0"/>
              <a:t>Boundary Trust Zones (3)</a:t>
            </a:r>
          </a:p>
        </p:txBody>
      </p:sp>
      <p:sp>
        <p:nvSpPr>
          <p:cNvPr id="8" name="Content Placeholder 2">
            <a:extLst>
              <a:ext uri="{FF2B5EF4-FFF2-40B4-BE49-F238E27FC236}">
                <a16:creationId xmlns:a16="http://schemas.microsoft.com/office/drawing/2014/main" id="{E6ED1CDD-98FF-42FF-9F12-31E0ACC53B14}"/>
              </a:ext>
            </a:extLst>
          </p:cNvPr>
          <p:cNvSpPr>
            <a:spLocks noGrp="1"/>
          </p:cNvSpPr>
          <p:nvPr>
            <p:ph idx="1"/>
          </p:nvPr>
        </p:nvSpPr>
        <p:spPr>
          <a:xfrm>
            <a:off x="7842738" y="3429000"/>
            <a:ext cx="4269734" cy="2769395"/>
          </a:xfrm>
        </p:spPr>
        <p:txBody>
          <a:bodyPr>
            <a:normAutofit/>
          </a:bodyPr>
          <a:lstStyle/>
          <a:p>
            <a:r>
              <a:rPr lang="en-GB" dirty="0"/>
              <a:t>Known boundary elements are Zone 1</a:t>
            </a:r>
          </a:p>
          <a:p>
            <a:pPr lvl="1"/>
            <a:r>
              <a:rPr lang="en-GB" dirty="0"/>
              <a:t>public API endpoints</a:t>
            </a:r>
          </a:p>
          <a:p>
            <a:pPr lvl="1"/>
            <a:r>
              <a:rPr lang="en-GB" dirty="0"/>
              <a:t>websites</a:t>
            </a:r>
          </a:p>
        </p:txBody>
      </p:sp>
      <p:sp>
        <p:nvSpPr>
          <p:cNvPr id="11" name="Oval 10">
            <a:extLst>
              <a:ext uri="{FF2B5EF4-FFF2-40B4-BE49-F238E27FC236}">
                <a16:creationId xmlns:a16="http://schemas.microsoft.com/office/drawing/2014/main" id="{837289DE-A4EA-45D7-8887-4FD1D409BA3B}"/>
              </a:ext>
            </a:extLst>
          </p:cNvPr>
          <p:cNvSpPr/>
          <p:nvPr/>
        </p:nvSpPr>
        <p:spPr>
          <a:xfrm>
            <a:off x="1568938" y="983286"/>
            <a:ext cx="419100" cy="4064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a:t>
            </a:r>
          </a:p>
        </p:txBody>
      </p:sp>
      <p:sp>
        <p:nvSpPr>
          <p:cNvPr id="10" name="Speech Bubble: Rectangle 9">
            <a:extLst>
              <a:ext uri="{FF2B5EF4-FFF2-40B4-BE49-F238E27FC236}">
                <a16:creationId xmlns:a16="http://schemas.microsoft.com/office/drawing/2014/main" id="{2AA08800-EDBE-40F3-9E00-855836764474}"/>
              </a:ext>
            </a:extLst>
          </p:cNvPr>
          <p:cNvSpPr/>
          <p:nvPr/>
        </p:nvSpPr>
        <p:spPr>
          <a:xfrm>
            <a:off x="630521" y="2448699"/>
            <a:ext cx="1636295" cy="1403999"/>
          </a:xfrm>
          <a:prstGeom prst="wedgeRectCallout">
            <a:avLst>
              <a:gd name="adj1" fmla="val 34331"/>
              <a:gd name="adj2" fmla="val -96440"/>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GB" b="1" dirty="0"/>
              <a:t>Zone 1</a:t>
            </a:r>
          </a:p>
          <a:p>
            <a:pPr algn="ctr"/>
            <a:endParaRPr lang="en-GB" b="1" dirty="0"/>
          </a:p>
          <a:p>
            <a:pPr algn="ctr"/>
            <a:r>
              <a:rPr lang="en-GB" b="1" dirty="0"/>
              <a:t>(always boundary or DMZ)</a:t>
            </a:r>
          </a:p>
        </p:txBody>
      </p:sp>
      <p:sp>
        <p:nvSpPr>
          <p:cNvPr id="14" name="Oval 13">
            <a:extLst>
              <a:ext uri="{FF2B5EF4-FFF2-40B4-BE49-F238E27FC236}">
                <a16:creationId xmlns:a16="http://schemas.microsoft.com/office/drawing/2014/main" id="{4AD1C6C7-A8B5-4CF6-8C66-1A38E3A13B05}"/>
              </a:ext>
            </a:extLst>
          </p:cNvPr>
          <p:cNvSpPr/>
          <p:nvPr/>
        </p:nvSpPr>
        <p:spPr>
          <a:xfrm>
            <a:off x="1517161" y="4120347"/>
            <a:ext cx="419100" cy="4064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a:t>
            </a:r>
          </a:p>
        </p:txBody>
      </p:sp>
      <p:sp>
        <p:nvSpPr>
          <p:cNvPr id="15" name="Oval 14">
            <a:extLst>
              <a:ext uri="{FF2B5EF4-FFF2-40B4-BE49-F238E27FC236}">
                <a16:creationId xmlns:a16="http://schemas.microsoft.com/office/drawing/2014/main" id="{9502C8D3-B0F1-4390-8710-1D82B34BBBF2}"/>
              </a:ext>
            </a:extLst>
          </p:cNvPr>
          <p:cNvSpPr/>
          <p:nvPr/>
        </p:nvSpPr>
        <p:spPr>
          <a:xfrm>
            <a:off x="1568938" y="5297515"/>
            <a:ext cx="419100" cy="4064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a:t>
            </a:r>
          </a:p>
        </p:txBody>
      </p:sp>
    </p:spTree>
    <p:extLst>
      <p:ext uri="{BB962C8B-B14F-4D97-AF65-F5344CB8AC3E}">
        <p14:creationId xmlns:p14="http://schemas.microsoft.com/office/powerpoint/2010/main" val="80533514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officeArt object"/>
          <p:cNvPicPr>
            <a:picLocks noChangeAspect="1" noChangeArrowheads="1"/>
          </p:cNvPicPr>
          <p:nvPr/>
        </p:nvPicPr>
        <p:blipFill>
          <a:blip r:embed="rId2"/>
          <a:stretch>
            <a:fillRect/>
          </a:stretch>
        </p:blipFill>
        <p:spPr bwMode="auto">
          <a:xfrm>
            <a:off x="535760" y="424987"/>
            <a:ext cx="7136977" cy="5773408"/>
          </a:xfrm>
          <a:prstGeom prst="rect">
            <a:avLst/>
          </a:prstGeom>
          <a:solidFill>
            <a:schemeClr val="tx1"/>
          </a:solidFill>
          <a:extLst>
            <a:ext uri="{909E8E84-426E-40dd-AFC4-6F175D3DCCD1}">
              <a14:hiddenFill xmlns:a14="http://schemas.microsoft.com/office/drawing/2010/main" xmlns="">
                <a:solidFill>
                  <a:srgbClr val="FFFFFF"/>
                </a:solidFill>
              </a14:hiddenFill>
            </a:ext>
          </a:extLst>
        </p:spPr>
      </p:pic>
      <p:sp>
        <p:nvSpPr>
          <p:cNvPr id="7" name="Title 1">
            <a:extLst>
              <a:ext uri="{FF2B5EF4-FFF2-40B4-BE49-F238E27FC236}">
                <a16:creationId xmlns:a16="http://schemas.microsoft.com/office/drawing/2014/main" id="{A3C41C5B-C718-45FF-B875-040A97848B48}"/>
              </a:ext>
            </a:extLst>
          </p:cNvPr>
          <p:cNvSpPr>
            <a:spLocks noGrp="1"/>
          </p:cNvSpPr>
          <p:nvPr>
            <p:ph type="title"/>
          </p:nvPr>
        </p:nvSpPr>
        <p:spPr>
          <a:xfrm>
            <a:off x="8308486" y="424987"/>
            <a:ext cx="3117766" cy="2886704"/>
          </a:xfrm>
        </p:spPr>
        <p:txBody>
          <a:bodyPr>
            <a:normAutofit fontScale="90000"/>
          </a:bodyPr>
          <a:lstStyle/>
          <a:p>
            <a:r>
              <a:rPr lang="en-GB" b="1" u="sng" dirty="0"/>
              <a:t>Key Concept </a:t>
            </a:r>
            <a:br>
              <a:rPr lang="en-GB" dirty="0"/>
            </a:br>
            <a:br>
              <a:rPr lang="en-GB" dirty="0"/>
            </a:br>
            <a:br>
              <a:rPr lang="en-GB" dirty="0"/>
            </a:br>
            <a:r>
              <a:rPr lang="en-GB" dirty="0"/>
              <a:t>Trust Zones become numbers</a:t>
            </a:r>
          </a:p>
        </p:txBody>
      </p:sp>
      <p:sp>
        <p:nvSpPr>
          <p:cNvPr id="11" name="Oval 10">
            <a:extLst>
              <a:ext uri="{FF2B5EF4-FFF2-40B4-BE49-F238E27FC236}">
                <a16:creationId xmlns:a16="http://schemas.microsoft.com/office/drawing/2014/main" id="{837289DE-A4EA-45D7-8887-4FD1D409BA3B}"/>
              </a:ext>
            </a:extLst>
          </p:cNvPr>
          <p:cNvSpPr/>
          <p:nvPr/>
        </p:nvSpPr>
        <p:spPr>
          <a:xfrm>
            <a:off x="3784600" y="1928571"/>
            <a:ext cx="419100" cy="4064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
            </a:r>
          </a:p>
        </p:txBody>
      </p:sp>
      <p:sp>
        <p:nvSpPr>
          <p:cNvPr id="12" name="Oval 11">
            <a:extLst>
              <a:ext uri="{FF2B5EF4-FFF2-40B4-BE49-F238E27FC236}">
                <a16:creationId xmlns:a16="http://schemas.microsoft.com/office/drawing/2014/main" id="{44D60A39-C220-406B-8C38-3443CCC2DC2E}"/>
              </a:ext>
            </a:extLst>
          </p:cNvPr>
          <p:cNvSpPr/>
          <p:nvPr/>
        </p:nvSpPr>
        <p:spPr>
          <a:xfrm>
            <a:off x="3685148" y="5035187"/>
            <a:ext cx="419100" cy="4064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
            </a:r>
          </a:p>
        </p:txBody>
      </p:sp>
      <p:sp>
        <p:nvSpPr>
          <p:cNvPr id="10" name="Title 1">
            <a:extLst>
              <a:ext uri="{FF2B5EF4-FFF2-40B4-BE49-F238E27FC236}">
                <a16:creationId xmlns:a16="http://schemas.microsoft.com/office/drawing/2014/main" id="{D6239A73-DF73-46ED-BD57-2A185D345C9C}"/>
              </a:ext>
            </a:extLst>
          </p:cNvPr>
          <p:cNvSpPr txBox="1">
            <a:spLocks/>
          </p:cNvSpPr>
          <p:nvPr/>
        </p:nvSpPr>
        <p:spPr>
          <a:xfrm>
            <a:off x="8070863" y="1176341"/>
            <a:ext cx="2863499" cy="440692"/>
          </a:xfrm>
          <a:prstGeom prst="rect">
            <a:avLst/>
          </a:prstGeom>
        </p:spPr>
        <p:txBody>
          <a:bodyPr vert="horz" lIns="91440" tIns="45720" rIns="91440" bIns="45720" rtlCol="0" anchor="ctr">
            <a:normAutofit fontScale="62500" lnSpcReduction="20000"/>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b="1" dirty="0">
                <a:solidFill>
                  <a:schemeClr val="bg1"/>
                </a:solidFill>
                <a:highlight>
                  <a:srgbClr val="FFFF00"/>
                </a:highlight>
              </a:rPr>
              <a:t>Lab – add the zones</a:t>
            </a:r>
          </a:p>
        </p:txBody>
      </p:sp>
      <p:sp>
        <p:nvSpPr>
          <p:cNvPr id="14" name="Oval 13">
            <a:extLst>
              <a:ext uri="{FF2B5EF4-FFF2-40B4-BE49-F238E27FC236}">
                <a16:creationId xmlns:a16="http://schemas.microsoft.com/office/drawing/2014/main" id="{DF7284C4-E872-45DB-A293-640E003F6FAD}"/>
              </a:ext>
            </a:extLst>
          </p:cNvPr>
          <p:cNvSpPr/>
          <p:nvPr/>
        </p:nvSpPr>
        <p:spPr>
          <a:xfrm>
            <a:off x="947990" y="973141"/>
            <a:ext cx="419100" cy="4064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
            </a:r>
          </a:p>
        </p:txBody>
      </p:sp>
      <p:sp>
        <p:nvSpPr>
          <p:cNvPr id="15" name="Oval 14">
            <a:extLst>
              <a:ext uri="{FF2B5EF4-FFF2-40B4-BE49-F238E27FC236}">
                <a16:creationId xmlns:a16="http://schemas.microsoft.com/office/drawing/2014/main" id="{6E4CD480-F539-45FE-99EA-EC9BD745DF2B}"/>
              </a:ext>
            </a:extLst>
          </p:cNvPr>
          <p:cNvSpPr/>
          <p:nvPr/>
        </p:nvSpPr>
        <p:spPr>
          <a:xfrm>
            <a:off x="2050219" y="973141"/>
            <a:ext cx="419100" cy="4064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
            </a:r>
          </a:p>
        </p:txBody>
      </p:sp>
      <p:sp>
        <p:nvSpPr>
          <p:cNvPr id="16" name="Oval 15">
            <a:extLst>
              <a:ext uri="{FF2B5EF4-FFF2-40B4-BE49-F238E27FC236}">
                <a16:creationId xmlns:a16="http://schemas.microsoft.com/office/drawing/2014/main" id="{A6BFAB6D-3BB3-47CB-8D9E-E52851936D77}"/>
              </a:ext>
            </a:extLst>
          </p:cNvPr>
          <p:cNvSpPr/>
          <p:nvPr/>
        </p:nvSpPr>
        <p:spPr>
          <a:xfrm>
            <a:off x="947990" y="4044587"/>
            <a:ext cx="419100" cy="4064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
            </a:r>
          </a:p>
        </p:txBody>
      </p:sp>
      <p:sp>
        <p:nvSpPr>
          <p:cNvPr id="17" name="Oval 16">
            <a:extLst>
              <a:ext uri="{FF2B5EF4-FFF2-40B4-BE49-F238E27FC236}">
                <a16:creationId xmlns:a16="http://schemas.microsoft.com/office/drawing/2014/main" id="{235B82E6-41A9-4609-9E80-FBFED7FC004B}"/>
              </a:ext>
            </a:extLst>
          </p:cNvPr>
          <p:cNvSpPr/>
          <p:nvPr/>
        </p:nvSpPr>
        <p:spPr>
          <a:xfrm>
            <a:off x="2050219" y="4044587"/>
            <a:ext cx="419100" cy="4064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
            </a:r>
          </a:p>
        </p:txBody>
      </p:sp>
      <p:sp>
        <p:nvSpPr>
          <p:cNvPr id="18" name="Oval 17">
            <a:extLst>
              <a:ext uri="{FF2B5EF4-FFF2-40B4-BE49-F238E27FC236}">
                <a16:creationId xmlns:a16="http://schemas.microsoft.com/office/drawing/2014/main" id="{E7E5E173-9FE6-40C1-AB83-3E2092AA8B0B}"/>
              </a:ext>
            </a:extLst>
          </p:cNvPr>
          <p:cNvSpPr/>
          <p:nvPr/>
        </p:nvSpPr>
        <p:spPr>
          <a:xfrm>
            <a:off x="947990" y="5238387"/>
            <a:ext cx="419100" cy="4064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
            </a:r>
          </a:p>
        </p:txBody>
      </p:sp>
      <p:sp>
        <p:nvSpPr>
          <p:cNvPr id="19" name="Oval 18">
            <a:extLst>
              <a:ext uri="{FF2B5EF4-FFF2-40B4-BE49-F238E27FC236}">
                <a16:creationId xmlns:a16="http://schemas.microsoft.com/office/drawing/2014/main" id="{B8CB829C-C59B-4F43-86AF-14391FBD1D27}"/>
              </a:ext>
            </a:extLst>
          </p:cNvPr>
          <p:cNvSpPr/>
          <p:nvPr/>
        </p:nvSpPr>
        <p:spPr>
          <a:xfrm>
            <a:off x="2050219" y="5238387"/>
            <a:ext cx="419100" cy="4064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
            </a:r>
          </a:p>
        </p:txBody>
      </p:sp>
      <p:sp>
        <p:nvSpPr>
          <p:cNvPr id="20" name="Oval 19">
            <a:extLst>
              <a:ext uri="{FF2B5EF4-FFF2-40B4-BE49-F238E27FC236}">
                <a16:creationId xmlns:a16="http://schemas.microsoft.com/office/drawing/2014/main" id="{9AFE367F-F477-4131-9760-728854A0E6BE}"/>
              </a:ext>
            </a:extLst>
          </p:cNvPr>
          <p:cNvSpPr/>
          <p:nvPr/>
        </p:nvSpPr>
        <p:spPr>
          <a:xfrm>
            <a:off x="3266048" y="973141"/>
            <a:ext cx="419100" cy="4064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
            </a:r>
          </a:p>
        </p:txBody>
      </p:sp>
      <p:sp>
        <p:nvSpPr>
          <p:cNvPr id="21" name="Oval 20">
            <a:extLst>
              <a:ext uri="{FF2B5EF4-FFF2-40B4-BE49-F238E27FC236}">
                <a16:creationId xmlns:a16="http://schemas.microsoft.com/office/drawing/2014/main" id="{1561374B-6E55-42B9-84A3-001CBFAC715C}"/>
              </a:ext>
            </a:extLst>
          </p:cNvPr>
          <p:cNvSpPr/>
          <p:nvPr/>
        </p:nvSpPr>
        <p:spPr>
          <a:xfrm>
            <a:off x="4807633" y="973141"/>
            <a:ext cx="419100" cy="4064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
            </a:r>
          </a:p>
        </p:txBody>
      </p:sp>
      <p:sp>
        <p:nvSpPr>
          <p:cNvPr id="22" name="Oval 21">
            <a:extLst>
              <a:ext uri="{FF2B5EF4-FFF2-40B4-BE49-F238E27FC236}">
                <a16:creationId xmlns:a16="http://schemas.microsoft.com/office/drawing/2014/main" id="{76F8F0BC-5093-4FDF-AFD3-55ED5EB2D282}"/>
              </a:ext>
            </a:extLst>
          </p:cNvPr>
          <p:cNvSpPr/>
          <p:nvPr/>
        </p:nvSpPr>
        <p:spPr>
          <a:xfrm>
            <a:off x="6382513" y="973141"/>
            <a:ext cx="419100" cy="4064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
            </a:r>
          </a:p>
        </p:txBody>
      </p:sp>
      <p:sp>
        <p:nvSpPr>
          <p:cNvPr id="23" name="Oval 22">
            <a:extLst>
              <a:ext uri="{FF2B5EF4-FFF2-40B4-BE49-F238E27FC236}">
                <a16:creationId xmlns:a16="http://schemas.microsoft.com/office/drawing/2014/main" id="{06133564-24A4-4009-BD6B-29CCE1219468}"/>
              </a:ext>
            </a:extLst>
          </p:cNvPr>
          <p:cNvSpPr/>
          <p:nvPr/>
        </p:nvSpPr>
        <p:spPr>
          <a:xfrm>
            <a:off x="3257176" y="1928571"/>
            <a:ext cx="419100" cy="4064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
            </a:r>
          </a:p>
        </p:txBody>
      </p:sp>
      <p:sp>
        <p:nvSpPr>
          <p:cNvPr id="24" name="Oval 23">
            <a:extLst>
              <a:ext uri="{FF2B5EF4-FFF2-40B4-BE49-F238E27FC236}">
                <a16:creationId xmlns:a16="http://schemas.microsoft.com/office/drawing/2014/main" id="{0F83AF0B-6AAE-40F2-A011-F39F3D8FF6EF}"/>
              </a:ext>
            </a:extLst>
          </p:cNvPr>
          <p:cNvSpPr/>
          <p:nvPr/>
        </p:nvSpPr>
        <p:spPr>
          <a:xfrm>
            <a:off x="3266048" y="2905291"/>
            <a:ext cx="419100" cy="4064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
            </a:r>
          </a:p>
        </p:txBody>
      </p:sp>
      <p:sp>
        <p:nvSpPr>
          <p:cNvPr id="25" name="Oval 24">
            <a:extLst>
              <a:ext uri="{FF2B5EF4-FFF2-40B4-BE49-F238E27FC236}">
                <a16:creationId xmlns:a16="http://schemas.microsoft.com/office/drawing/2014/main" id="{7D2E6BF3-16F1-44D2-81EA-B9CBA87844BD}"/>
              </a:ext>
            </a:extLst>
          </p:cNvPr>
          <p:cNvSpPr/>
          <p:nvPr/>
        </p:nvSpPr>
        <p:spPr>
          <a:xfrm>
            <a:off x="5976113" y="2905291"/>
            <a:ext cx="419100" cy="4064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
            </a:r>
          </a:p>
        </p:txBody>
      </p:sp>
      <p:sp>
        <p:nvSpPr>
          <p:cNvPr id="26" name="Oval 25">
            <a:extLst>
              <a:ext uri="{FF2B5EF4-FFF2-40B4-BE49-F238E27FC236}">
                <a16:creationId xmlns:a16="http://schemas.microsoft.com/office/drawing/2014/main" id="{0C1B3527-C43F-4710-9EBC-C5DE41FBD068}"/>
              </a:ext>
            </a:extLst>
          </p:cNvPr>
          <p:cNvSpPr/>
          <p:nvPr/>
        </p:nvSpPr>
        <p:spPr>
          <a:xfrm>
            <a:off x="3257176" y="4050705"/>
            <a:ext cx="419100" cy="4064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
            </a:r>
          </a:p>
        </p:txBody>
      </p:sp>
      <p:sp>
        <p:nvSpPr>
          <p:cNvPr id="27" name="Oval 26">
            <a:extLst>
              <a:ext uri="{FF2B5EF4-FFF2-40B4-BE49-F238E27FC236}">
                <a16:creationId xmlns:a16="http://schemas.microsoft.com/office/drawing/2014/main" id="{7CEE4A3E-FE0E-4B8C-B18C-B7B55216FF62}"/>
              </a:ext>
            </a:extLst>
          </p:cNvPr>
          <p:cNvSpPr/>
          <p:nvPr/>
        </p:nvSpPr>
        <p:spPr>
          <a:xfrm>
            <a:off x="6267076" y="4044587"/>
            <a:ext cx="419100" cy="4064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
            </a:r>
          </a:p>
        </p:txBody>
      </p:sp>
      <p:sp>
        <p:nvSpPr>
          <p:cNvPr id="28" name="Oval 27">
            <a:extLst>
              <a:ext uri="{FF2B5EF4-FFF2-40B4-BE49-F238E27FC236}">
                <a16:creationId xmlns:a16="http://schemas.microsoft.com/office/drawing/2014/main" id="{4EBC0861-874A-4EBF-A4F8-1B7E33DE0ED5}"/>
              </a:ext>
            </a:extLst>
          </p:cNvPr>
          <p:cNvSpPr/>
          <p:nvPr/>
        </p:nvSpPr>
        <p:spPr>
          <a:xfrm>
            <a:off x="5963413" y="5342736"/>
            <a:ext cx="419100" cy="4064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
            </a:r>
          </a:p>
        </p:txBody>
      </p:sp>
    </p:spTree>
    <p:extLst>
      <p:ext uri="{BB962C8B-B14F-4D97-AF65-F5344CB8AC3E}">
        <p14:creationId xmlns:p14="http://schemas.microsoft.com/office/powerpoint/2010/main" val="205107139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officeArt object"/>
          <p:cNvPicPr>
            <a:picLocks noChangeAspect="1" noChangeArrowheads="1"/>
          </p:cNvPicPr>
          <p:nvPr/>
        </p:nvPicPr>
        <p:blipFill>
          <a:blip r:embed="rId2"/>
          <a:stretch>
            <a:fillRect/>
          </a:stretch>
        </p:blipFill>
        <p:spPr bwMode="auto">
          <a:xfrm>
            <a:off x="4770876" y="453059"/>
            <a:ext cx="7136977" cy="5773408"/>
          </a:xfrm>
          <a:prstGeom prst="rect">
            <a:avLst/>
          </a:prstGeom>
          <a:solidFill>
            <a:schemeClr val="tx1"/>
          </a:solidFill>
          <a:extLst>
            <a:ext uri="{909E8E84-426E-40dd-AFC4-6F175D3DCCD1}">
              <a14:hiddenFill xmlns:a14="http://schemas.microsoft.com/office/drawing/2010/main" xmlns="">
                <a:solidFill>
                  <a:srgbClr val="FFFFFF"/>
                </a:solidFill>
              </a14:hiddenFill>
            </a:ext>
          </a:extLst>
        </p:spPr>
      </p:pic>
      <p:sp>
        <p:nvSpPr>
          <p:cNvPr id="8" name="Title 1">
            <a:extLst>
              <a:ext uri="{FF2B5EF4-FFF2-40B4-BE49-F238E27FC236}">
                <a16:creationId xmlns:a16="http://schemas.microsoft.com/office/drawing/2014/main" id="{02385620-0956-439C-8D3C-20A98271D725}"/>
              </a:ext>
            </a:extLst>
          </p:cNvPr>
          <p:cNvSpPr>
            <a:spLocks noGrp="1"/>
          </p:cNvSpPr>
          <p:nvPr>
            <p:ph type="title"/>
          </p:nvPr>
        </p:nvSpPr>
        <p:spPr>
          <a:xfrm>
            <a:off x="369032" y="453059"/>
            <a:ext cx="3117766" cy="2335798"/>
          </a:xfrm>
        </p:spPr>
        <p:txBody>
          <a:bodyPr>
            <a:normAutofit/>
          </a:bodyPr>
          <a:lstStyle/>
          <a:p>
            <a:r>
              <a:rPr lang="en-GB" b="1" u="sng" dirty="0"/>
              <a:t>Key Concept </a:t>
            </a:r>
            <a:br>
              <a:rPr lang="en-GB" dirty="0"/>
            </a:br>
            <a:br>
              <a:rPr lang="en-GB" dirty="0"/>
            </a:br>
            <a:r>
              <a:rPr lang="en-GB" dirty="0"/>
              <a:t>Zone rules</a:t>
            </a:r>
          </a:p>
        </p:txBody>
      </p:sp>
      <p:sp>
        <p:nvSpPr>
          <p:cNvPr id="9" name="Content Placeholder 2">
            <a:extLst>
              <a:ext uri="{FF2B5EF4-FFF2-40B4-BE49-F238E27FC236}">
                <a16:creationId xmlns:a16="http://schemas.microsoft.com/office/drawing/2014/main" id="{4A61C4EC-5E66-424C-8DDD-579AE75B2FA7}"/>
              </a:ext>
            </a:extLst>
          </p:cNvPr>
          <p:cNvSpPr>
            <a:spLocks noGrp="1"/>
          </p:cNvSpPr>
          <p:nvPr>
            <p:ph idx="1"/>
          </p:nvPr>
        </p:nvSpPr>
        <p:spPr>
          <a:xfrm>
            <a:off x="369032" y="2971800"/>
            <a:ext cx="4269734" cy="2769395"/>
          </a:xfrm>
        </p:spPr>
        <p:txBody>
          <a:bodyPr>
            <a:normAutofit/>
          </a:bodyPr>
          <a:lstStyle/>
          <a:p>
            <a:r>
              <a:rPr lang="en-GB" dirty="0"/>
              <a:t>Easily apply </a:t>
            </a:r>
            <a:r>
              <a:rPr lang="en-GB" b="1" u="sng" dirty="0"/>
              <a:t>STRIDE</a:t>
            </a:r>
            <a:r>
              <a:rPr lang="en-GB" dirty="0"/>
              <a:t> to diagram using numbered Zones of Trust</a:t>
            </a:r>
          </a:p>
          <a:p>
            <a:endParaRPr lang="en-GB" b="1" u="sng" dirty="0"/>
          </a:p>
          <a:p>
            <a:r>
              <a:rPr lang="en-GB" b="1" u="sng" dirty="0"/>
              <a:t>ELEVATION OF PRIVILEGE</a:t>
            </a:r>
            <a:r>
              <a:rPr lang="en-GB" dirty="0"/>
              <a:t> threats exist on </a:t>
            </a:r>
            <a:r>
              <a:rPr lang="en-GB" i="1" dirty="0"/>
              <a:t>elements</a:t>
            </a:r>
            <a:r>
              <a:rPr lang="en-GB" dirty="0"/>
              <a:t> connected from lower to higher zones</a:t>
            </a:r>
          </a:p>
          <a:p>
            <a:endParaRPr lang="en-GB" dirty="0"/>
          </a:p>
        </p:txBody>
      </p:sp>
      <p:sp>
        <p:nvSpPr>
          <p:cNvPr id="10" name="Rounded Rectangle 3">
            <a:extLst>
              <a:ext uri="{FF2B5EF4-FFF2-40B4-BE49-F238E27FC236}">
                <a16:creationId xmlns:a16="http://schemas.microsoft.com/office/drawing/2014/main" id="{85F72450-93D3-4FB0-840E-C8648C9E2916}"/>
              </a:ext>
            </a:extLst>
          </p:cNvPr>
          <p:cNvSpPr/>
          <p:nvPr/>
        </p:nvSpPr>
        <p:spPr>
          <a:xfrm>
            <a:off x="5285643" y="1013807"/>
            <a:ext cx="927100" cy="382588"/>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E</a:t>
            </a:r>
          </a:p>
        </p:txBody>
      </p:sp>
      <p:sp>
        <p:nvSpPr>
          <p:cNvPr id="11" name="Rounded Rectangle 3">
            <a:extLst>
              <a:ext uri="{FF2B5EF4-FFF2-40B4-BE49-F238E27FC236}">
                <a16:creationId xmlns:a16="http://schemas.microsoft.com/office/drawing/2014/main" id="{23B3D04B-F54D-4EBC-93AE-8F611DAB24BD}"/>
              </a:ext>
            </a:extLst>
          </p:cNvPr>
          <p:cNvSpPr/>
          <p:nvPr/>
        </p:nvSpPr>
        <p:spPr>
          <a:xfrm>
            <a:off x="5285643" y="4074627"/>
            <a:ext cx="927100" cy="382588"/>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E</a:t>
            </a:r>
          </a:p>
        </p:txBody>
      </p:sp>
      <p:sp>
        <p:nvSpPr>
          <p:cNvPr id="12" name="Rounded Rectangle 3">
            <a:extLst>
              <a:ext uri="{FF2B5EF4-FFF2-40B4-BE49-F238E27FC236}">
                <a16:creationId xmlns:a16="http://schemas.microsoft.com/office/drawing/2014/main" id="{479C972C-4591-4304-8392-A6177E40051E}"/>
              </a:ext>
            </a:extLst>
          </p:cNvPr>
          <p:cNvSpPr/>
          <p:nvPr/>
        </p:nvSpPr>
        <p:spPr>
          <a:xfrm>
            <a:off x="5285643" y="5270311"/>
            <a:ext cx="927100" cy="382588"/>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E</a:t>
            </a:r>
          </a:p>
        </p:txBody>
      </p:sp>
      <p:sp>
        <p:nvSpPr>
          <p:cNvPr id="14" name="Rounded Rectangle 3">
            <a:extLst>
              <a:ext uri="{FF2B5EF4-FFF2-40B4-BE49-F238E27FC236}">
                <a16:creationId xmlns:a16="http://schemas.microsoft.com/office/drawing/2014/main" id="{B0B3DBA8-AAA2-4B5C-80B7-BC3AF3C8B018}"/>
              </a:ext>
            </a:extLst>
          </p:cNvPr>
          <p:cNvSpPr/>
          <p:nvPr/>
        </p:nvSpPr>
        <p:spPr>
          <a:xfrm>
            <a:off x="10177097" y="1013807"/>
            <a:ext cx="927100" cy="382588"/>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E?</a:t>
            </a:r>
          </a:p>
        </p:txBody>
      </p:sp>
      <p:sp>
        <p:nvSpPr>
          <p:cNvPr id="15" name="Title 1">
            <a:extLst>
              <a:ext uri="{FF2B5EF4-FFF2-40B4-BE49-F238E27FC236}">
                <a16:creationId xmlns:a16="http://schemas.microsoft.com/office/drawing/2014/main" id="{AD7684EF-10F8-43AE-BBC8-4B31BC5234A8}"/>
              </a:ext>
            </a:extLst>
          </p:cNvPr>
          <p:cNvSpPr txBox="1">
            <a:spLocks/>
          </p:cNvSpPr>
          <p:nvPr/>
        </p:nvSpPr>
        <p:spPr>
          <a:xfrm>
            <a:off x="284147" y="6057900"/>
            <a:ext cx="2863499" cy="440692"/>
          </a:xfrm>
          <a:prstGeom prst="rect">
            <a:avLst/>
          </a:prstGeom>
        </p:spPr>
        <p:txBody>
          <a:bodyPr vert="horz" lIns="91440" tIns="45720" rIns="91440" bIns="45720" rtlCol="0" anchor="ctr">
            <a:normAutofit fontScale="70000" lnSpcReduction="20000"/>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b="1" dirty="0">
                <a:solidFill>
                  <a:schemeClr val="bg1"/>
                </a:solidFill>
                <a:highlight>
                  <a:srgbClr val="FFFF00"/>
                </a:highlight>
              </a:rPr>
              <a:t>Lab – do the rest</a:t>
            </a:r>
          </a:p>
        </p:txBody>
      </p:sp>
    </p:spTree>
    <p:extLst>
      <p:ext uri="{BB962C8B-B14F-4D97-AF65-F5344CB8AC3E}">
        <p14:creationId xmlns:p14="http://schemas.microsoft.com/office/powerpoint/2010/main" val="231795208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officeArt object"/>
          <p:cNvPicPr>
            <a:picLocks noChangeAspect="1" noChangeArrowheads="1"/>
          </p:cNvPicPr>
          <p:nvPr/>
        </p:nvPicPr>
        <p:blipFill>
          <a:blip r:embed="rId2"/>
          <a:stretch>
            <a:fillRect/>
          </a:stretch>
        </p:blipFill>
        <p:spPr bwMode="auto">
          <a:xfrm>
            <a:off x="4770876" y="453059"/>
            <a:ext cx="7136977" cy="5773408"/>
          </a:xfrm>
          <a:prstGeom prst="rect">
            <a:avLst/>
          </a:prstGeom>
          <a:solidFill>
            <a:schemeClr val="tx1"/>
          </a:solidFill>
          <a:extLst>
            <a:ext uri="{909E8E84-426E-40dd-AFC4-6F175D3DCCD1}">
              <a14:hiddenFill xmlns:a14="http://schemas.microsoft.com/office/drawing/2010/main" xmlns="">
                <a:solidFill>
                  <a:srgbClr val="FFFFFF"/>
                </a:solidFill>
              </a14:hiddenFill>
            </a:ext>
          </a:extLst>
        </p:spPr>
      </p:pic>
      <p:sp>
        <p:nvSpPr>
          <p:cNvPr id="8" name="Title 1">
            <a:extLst>
              <a:ext uri="{FF2B5EF4-FFF2-40B4-BE49-F238E27FC236}">
                <a16:creationId xmlns:a16="http://schemas.microsoft.com/office/drawing/2014/main" id="{02385620-0956-439C-8D3C-20A98271D725}"/>
              </a:ext>
            </a:extLst>
          </p:cNvPr>
          <p:cNvSpPr>
            <a:spLocks noGrp="1"/>
          </p:cNvSpPr>
          <p:nvPr>
            <p:ph type="title"/>
          </p:nvPr>
        </p:nvSpPr>
        <p:spPr>
          <a:xfrm>
            <a:off x="369032" y="453059"/>
            <a:ext cx="3117766" cy="2335798"/>
          </a:xfrm>
        </p:spPr>
        <p:txBody>
          <a:bodyPr>
            <a:normAutofit/>
          </a:bodyPr>
          <a:lstStyle/>
          <a:p>
            <a:r>
              <a:rPr lang="en-GB" b="1" u="sng" dirty="0"/>
              <a:t>Key Concept </a:t>
            </a:r>
            <a:br>
              <a:rPr lang="en-GB" dirty="0"/>
            </a:br>
            <a:br>
              <a:rPr lang="en-GB" dirty="0"/>
            </a:br>
            <a:r>
              <a:rPr lang="en-GB" dirty="0"/>
              <a:t>Zone rules</a:t>
            </a:r>
          </a:p>
        </p:txBody>
      </p:sp>
      <p:sp>
        <p:nvSpPr>
          <p:cNvPr id="9" name="Content Placeholder 2">
            <a:extLst>
              <a:ext uri="{FF2B5EF4-FFF2-40B4-BE49-F238E27FC236}">
                <a16:creationId xmlns:a16="http://schemas.microsoft.com/office/drawing/2014/main" id="{4A61C4EC-5E66-424C-8DDD-579AE75B2FA7}"/>
              </a:ext>
            </a:extLst>
          </p:cNvPr>
          <p:cNvSpPr>
            <a:spLocks noGrp="1"/>
          </p:cNvSpPr>
          <p:nvPr>
            <p:ph idx="1"/>
          </p:nvPr>
        </p:nvSpPr>
        <p:spPr>
          <a:xfrm>
            <a:off x="369032" y="2971800"/>
            <a:ext cx="4269734" cy="2769395"/>
          </a:xfrm>
        </p:spPr>
        <p:txBody>
          <a:bodyPr>
            <a:normAutofit/>
          </a:bodyPr>
          <a:lstStyle/>
          <a:p>
            <a:r>
              <a:rPr lang="en-GB" b="1" u="sng" dirty="0"/>
              <a:t>Spoofing</a:t>
            </a:r>
            <a:r>
              <a:rPr lang="en-GB" dirty="0"/>
              <a:t> threats exist on </a:t>
            </a:r>
            <a:r>
              <a:rPr lang="en-GB" i="1" dirty="0"/>
              <a:t>elements</a:t>
            </a:r>
            <a:r>
              <a:rPr lang="en-GB" dirty="0"/>
              <a:t> connected from outside to inside</a:t>
            </a:r>
          </a:p>
          <a:p>
            <a:endParaRPr lang="en-GB" dirty="0"/>
          </a:p>
        </p:txBody>
      </p:sp>
      <p:sp>
        <p:nvSpPr>
          <p:cNvPr id="10" name="Rounded Rectangle 3">
            <a:extLst>
              <a:ext uri="{FF2B5EF4-FFF2-40B4-BE49-F238E27FC236}">
                <a16:creationId xmlns:a16="http://schemas.microsoft.com/office/drawing/2014/main" id="{85F72450-93D3-4FB0-840E-C8648C9E2916}"/>
              </a:ext>
            </a:extLst>
          </p:cNvPr>
          <p:cNvSpPr/>
          <p:nvPr/>
        </p:nvSpPr>
        <p:spPr>
          <a:xfrm>
            <a:off x="5168900" y="1015125"/>
            <a:ext cx="927100" cy="382588"/>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S</a:t>
            </a:r>
          </a:p>
        </p:txBody>
      </p:sp>
      <p:sp>
        <p:nvSpPr>
          <p:cNvPr id="11" name="Rounded Rectangle 3">
            <a:extLst>
              <a:ext uri="{FF2B5EF4-FFF2-40B4-BE49-F238E27FC236}">
                <a16:creationId xmlns:a16="http://schemas.microsoft.com/office/drawing/2014/main" id="{23B3D04B-F54D-4EBC-93AE-8F611DAB24BD}"/>
              </a:ext>
            </a:extLst>
          </p:cNvPr>
          <p:cNvSpPr/>
          <p:nvPr/>
        </p:nvSpPr>
        <p:spPr>
          <a:xfrm>
            <a:off x="5168900" y="4083419"/>
            <a:ext cx="927100" cy="382588"/>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S</a:t>
            </a:r>
          </a:p>
        </p:txBody>
      </p:sp>
      <p:sp>
        <p:nvSpPr>
          <p:cNvPr id="12" name="Rounded Rectangle 3">
            <a:extLst>
              <a:ext uri="{FF2B5EF4-FFF2-40B4-BE49-F238E27FC236}">
                <a16:creationId xmlns:a16="http://schemas.microsoft.com/office/drawing/2014/main" id="{479C972C-4591-4304-8392-A6177E40051E}"/>
              </a:ext>
            </a:extLst>
          </p:cNvPr>
          <p:cNvSpPr/>
          <p:nvPr/>
        </p:nvSpPr>
        <p:spPr>
          <a:xfrm>
            <a:off x="5168900" y="5270311"/>
            <a:ext cx="927100" cy="382588"/>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S</a:t>
            </a:r>
          </a:p>
        </p:txBody>
      </p:sp>
      <p:sp>
        <p:nvSpPr>
          <p:cNvPr id="13" name="Rounded Rectangle 3">
            <a:extLst>
              <a:ext uri="{FF2B5EF4-FFF2-40B4-BE49-F238E27FC236}">
                <a16:creationId xmlns:a16="http://schemas.microsoft.com/office/drawing/2014/main" id="{2EC079B2-87DC-44FC-AA77-5341105A2C89}"/>
              </a:ext>
            </a:extLst>
          </p:cNvPr>
          <p:cNvSpPr/>
          <p:nvPr/>
        </p:nvSpPr>
        <p:spPr>
          <a:xfrm>
            <a:off x="10086731" y="1048724"/>
            <a:ext cx="927100" cy="382588"/>
          </a:xfrm>
          <a:prstGeom prst="round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(S)</a:t>
            </a:r>
          </a:p>
        </p:txBody>
      </p:sp>
      <p:sp>
        <p:nvSpPr>
          <p:cNvPr id="14" name="Title 1">
            <a:extLst>
              <a:ext uri="{FF2B5EF4-FFF2-40B4-BE49-F238E27FC236}">
                <a16:creationId xmlns:a16="http://schemas.microsoft.com/office/drawing/2014/main" id="{89B50E4B-75EA-4349-8427-2EA53885D6D1}"/>
              </a:ext>
            </a:extLst>
          </p:cNvPr>
          <p:cNvSpPr txBox="1">
            <a:spLocks/>
          </p:cNvSpPr>
          <p:nvPr/>
        </p:nvSpPr>
        <p:spPr>
          <a:xfrm>
            <a:off x="284147" y="6057900"/>
            <a:ext cx="2863499" cy="440692"/>
          </a:xfrm>
          <a:prstGeom prst="rect">
            <a:avLst/>
          </a:prstGeom>
        </p:spPr>
        <p:txBody>
          <a:bodyPr vert="horz" lIns="91440" tIns="45720" rIns="91440" bIns="45720" rtlCol="0" anchor="ctr">
            <a:normAutofit fontScale="70000" lnSpcReduction="20000"/>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b="1" dirty="0">
                <a:solidFill>
                  <a:schemeClr val="bg1"/>
                </a:solidFill>
                <a:highlight>
                  <a:srgbClr val="FFFF00"/>
                </a:highlight>
              </a:rPr>
              <a:t>Lab – do the rest</a:t>
            </a:r>
          </a:p>
        </p:txBody>
      </p:sp>
    </p:spTree>
    <p:extLst>
      <p:ext uri="{BB962C8B-B14F-4D97-AF65-F5344CB8AC3E}">
        <p14:creationId xmlns:p14="http://schemas.microsoft.com/office/powerpoint/2010/main" val="31637663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And this? (</a:t>
            </a:r>
            <a:r>
              <a:rPr lang="en-GB" dirty="0" err="1"/>
              <a:t>Defense</a:t>
            </a:r>
            <a:r>
              <a:rPr lang="en-GB" dirty="0"/>
              <a:t> in depth)</a:t>
            </a:r>
          </a:p>
        </p:txBody>
      </p:sp>
      <p:sp>
        <p:nvSpPr>
          <p:cNvPr id="3" name="Content Placeholder 2"/>
          <p:cNvSpPr>
            <a:spLocks noGrp="1"/>
          </p:cNvSpPr>
          <p:nvPr>
            <p:ph idx="1"/>
          </p:nvPr>
        </p:nvSpPr>
        <p:spPr>
          <a:xfrm>
            <a:off x="4908883" y="2666999"/>
            <a:ext cx="6631953" cy="3124201"/>
          </a:xfrm>
        </p:spPr>
        <p:txBody>
          <a:bodyPr/>
          <a:lstStyle/>
          <a:p>
            <a:r>
              <a:rPr lang="en-GB" dirty="0"/>
              <a:t>Similar to OSI layers</a:t>
            </a:r>
          </a:p>
          <a:p>
            <a:r>
              <a:rPr lang="en-GB" dirty="0"/>
              <a:t>Each layer has independent security</a:t>
            </a:r>
          </a:p>
          <a:p>
            <a:r>
              <a:rPr lang="en-GB" dirty="0"/>
              <a:t>Data is crown jewels</a:t>
            </a:r>
          </a:p>
          <a:p>
            <a:pPr marL="0" indent="0">
              <a:buNone/>
            </a:pPr>
            <a:endParaRPr lang="en-GB" dirty="0"/>
          </a:p>
        </p:txBody>
      </p:sp>
      <p:pic>
        <p:nvPicPr>
          <p:cNvPr id="4" name="Picture 3"/>
          <p:cNvPicPr>
            <a:picLocks noChangeAspect="1"/>
          </p:cNvPicPr>
          <p:nvPr/>
        </p:nvPicPr>
        <p:blipFill>
          <a:blip r:embed="rId2"/>
          <a:stretch>
            <a:fillRect/>
          </a:stretch>
        </p:blipFill>
        <p:spPr>
          <a:xfrm>
            <a:off x="994603" y="2284306"/>
            <a:ext cx="3517697" cy="3889585"/>
          </a:xfrm>
          <a:prstGeom prst="rect">
            <a:avLst/>
          </a:prstGeom>
        </p:spPr>
      </p:pic>
    </p:spTree>
    <p:extLst>
      <p:ext uri="{BB962C8B-B14F-4D97-AF65-F5344CB8AC3E}">
        <p14:creationId xmlns:p14="http://schemas.microsoft.com/office/powerpoint/2010/main" val="354420616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officeArt object"/>
          <p:cNvPicPr>
            <a:picLocks noChangeAspect="1" noChangeArrowheads="1"/>
          </p:cNvPicPr>
          <p:nvPr/>
        </p:nvPicPr>
        <p:blipFill>
          <a:blip r:embed="rId2"/>
          <a:stretch>
            <a:fillRect/>
          </a:stretch>
        </p:blipFill>
        <p:spPr bwMode="auto">
          <a:xfrm>
            <a:off x="4770876" y="453059"/>
            <a:ext cx="7136977" cy="5773408"/>
          </a:xfrm>
          <a:prstGeom prst="rect">
            <a:avLst/>
          </a:prstGeom>
          <a:solidFill>
            <a:schemeClr val="tx1"/>
          </a:solidFill>
          <a:extLst>
            <a:ext uri="{909E8E84-426E-40dd-AFC4-6F175D3DCCD1}">
              <a14:hiddenFill xmlns:a14="http://schemas.microsoft.com/office/drawing/2010/main" xmlns="">
                <a:solidFill>
                  <a:srgbClr val="FFFFFF"/>
                </a:solidFill>
              </a14:hiddenFill>
            </a:ext>
          </a:extLst>
        </p:spPr>
      </p:pic>
      <p:sp>
        <p:nvSpPr>
          <p:cNvPr id="8" name="Title 1">
            <a:extLst>
              <a:ext uri="{FF2B5EF4-FFF2-40B4-BE49-F238E27FC236}">
                <a16:creationId xmlns:a16="http://schemas.microsoft.com/office/drawing/2014/main" id="{02385620-0956-439C-8D3C-20A98271D725}"/>
              </a:ext>
            </a:extLst>
          </p:cNvPr>
          <p:cNvSpPr>
            <a:spLocks noGrp="1"/>
          </p:cNvSpPr>
          <p:nvPr>
            <p:ph type="title"/>
          </p:nvPr>
        </p:nvSpPr>
        <p:spPr>
          <a:xfrm>
            <a:off x="369032" y="453059"/>
            <a:ext cx="3117766" cy="2335798"/>
          </a:xfrm>
        </p:spPr>
        <p:txBody>
          <a:bodyPr>
            <a:normAutofit/>
          </a:bodyPr>
          <a:lstStyle/>
          <a:p>
            <a:r>
              <a:rPr lang="en-GB" b="1" u="sng" dirty="0"/>
              <a:t>Key Concept </a:t>
            </a:r>
            <a:br>
              <a:rPr lang="en-GB" dirty="0"/>
            </a:br>
            <a:br>
              <a:rPr lang="en-GB" dirty="0"/>
            </a:br>
            <a:r>
              <a:rPr lang="en-GB" dirty="0"/>
              <a:t>Zone rules</a:t>
            </a:r>
          </a:p>
        </p:txBody>
      </p:sp>
      <p:sp>
        <p:nvSpPr>
          <p:cNvPr id="9" name="Content Placeholder 2">
            <a:extLst>
              <a:ext uri="{FF2B5EF4-FFF2-40B4-BE49-F238E27FC236}">
                <a16:creationId xmlns:a16="http://schemas.microsoft.com/office/drawing/2014/main" id="{4A61C4EC-5E66-424C-8DDD-579AE75B2FA7}"/>
              </a:ext>
            </a:extLst>
          </p:cNvPr>
          <p:cNvSpPr>
            <a:spLocks noGrp="1"/>
          </p:cNvSpPr>
          <p:nvPr>
            <p:ph idx="1"/>
          </p:nvPr>
        </p:nvSpPr>
        <p:spPr>
          <a:xfrm>
            <a:off x="369032" y="2971800"/>
            <a:ext cx="4269734" cy="2769395"/>
          </a:xfrm>
        </p:spPr>
        <p:txBody>
          <a:bodyPr>
            <a:normAutofit/>
          </a:bodyPr>
          <a:lstStyle/>
          <a:p>
            <a:r>
              <a:rPr lang="en-GB" b="1" u="sng" dirty="0"/>
              <a:t>Tampering</a:t>
            </a:r>
            <a:r>
              <a:rPr lang="en-GB" dirty="0"/>
              <a:t> threats exist on </a:t>
            </a:r>
            <a:r>
              <a:rPr lang="en-GB" i="1" dirty="0"/>
              <a:t>dataflows</a:t>
            </a:r>
            <a:r>
              <a:rPr lang="en-GB" dirty="0"/>
              <a:t> connected from lower to higher zones</a:t>
            </a:r>
          </a:p>
          <a:p>
            <a:r>
              <a:rPr lang="en-GB" dirty="0"/>
              <a:t>Elevation of Privilege provides tampering weaknesses</a:t>
            </a:r>
          </a:p>
          <a:p>
            <a:endParaRPr lang="en-GB" dirty="0"/>
          </a:p>
        </p:txBody>
      </p:sp>
      <p:sp>
        <p:nvSpPr>
          <p:cNvPr id="10" name="Rounded Rectangle 3">
            <a:extLst>
              <a:ext uri="{FF2B5EF4-FFF2-40B4-BE49-F238E27FC236}">
                <a16:creationId xmlns:a16="http://schemas.microsoft.com/office/drawing/2014/main" id="{85F72450-93D3-4FB0-840E-C8648C9E2916}"/>
              </a:ext>
            </a:extLst>
          </p:cNvPr>
          <p:cNvSpPr/>
          <p:nvPr/>
        </p:nvSpPr>
        <p:spPr>
          <a:xfrm>
            <a:off x="5168900" y="1015125"/>
            <a:ext cx="927100" cy="382588"/>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T</a:t>
            </a:r>
          </a:p>
        </p:txBody>
      </p:sp>
      <p:sp>
        <p:nvSpPr>
          <p:cNvPr id="11" name="Rounded Rectangle 3">
            <a:extLst>
              <a:ext uri="{FF2B5EF4-FFF2-40B4-BE49-F238E27FC236}">
                <a16:creationId xmlns:a16="http://schemas.microsoft.com/office/drawing/2014/main" id="{23B3D04B-F54D-4EBC-93AE-8F611DAB24BD}"/>
              </a:ext>
            </a:extLst>
          </p:cNvPr>
          <p:cNvSpPr/>
          <p:nvPr/>
        </p:nvSpPr>
        <p:spPr>
          <a:xfrm>
            <a:off x="5168900" y="4083419"/>
            <a:ext cx="927100" cy="382588"/>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T</a:t>
            </a:r>
          </a:p>
        </p:txBody>
      </p:sp>
      <p:sp>
        <p:nvSpPr>
          <p:cNvPr id="12" name="Rounded Rectangle 3">
            <a:extLst>
              <a:ext uri="{FF2B5EF4-FFF2-40B4-BE49-F238E27FC236}">
                <a16:creationId xmlns:a16="http://schemas.microsoft.com/office/drawing/2014/main" id="{479C972C-4591-4304-8392-A6177E40051E}"/>
              </a:ext>
            </a:extLst>
          </p:cNvPr>
          <p:cNvSpPr/>
          <p:nvPr/>
        </p:nvSpPr>
        <p:spPr>
          <a:xfrm>
            <a:off x="5168900" y="5270311"/>
            <a:ext cx="927100" cy="382588"/>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T</a:t>
            </a:r>
          </a:p>
        </p:txBody>
      </p:sp>
      <p:sp>
        <p:nvSpPr>
          <p:cNvPr id="14" name="Title 1">
            <a:extLst>
              <a:ext uri="{FF2B5EF4-FFF2-40B4-BE49-F238E27FC236}">
                <a16:creationId xmlns:a16="http://schemas.microsoft.com/office/drawing/2014/main" id="{9137D011-B33E-4B6B-85FB-E8E21C8C022C}"/>
              </a:ext>
            </a:extLst>
          </p:cNvPr>
          <p:cNvSpPr txBox="1">
            <a:spLocks/>
          </p:cNvSpPr>
          <p:nvPr/>
        </p:nvSpPr>
        <p:spPr>
          <a:xfrm>
            <a:off x="284147" y="6057900"/>
            <a:ext cx="2863499" cy="440692"/>
          </a:xfrm>
          <a:prstGeom prst="rect">
            <a:avLst/>
          </a:prstGeom>
        </p:spPr>
        <p:txBody>
          <a:bodyPr vert="horz" lIns="91440" tIns="45720" rIns="91440" bIns="45720" rtlCol="0" anchor="ctr">
            <a:normAutofit fontScale="70000" lnSpcReduction="20000"/>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b="1" dirty="0">
                <a:solidFill>
                  <a:schemeClr val="bg1"/>
                </a:solidFill>
                <a:highlight>
                  <a:srgbClr val="FFFF00"/>
                </a:highlight>
              </a:rPr>
              <a:t>Lab – do the rest</a:t>
            </a:r>
          </a:p>
        </p:txBody>
      </p:sp>
    </p:spTree>
    <p:extLst>
      <p:ext uri="{BB962C8B-B14F-4D97-AF65-F5344CB8AC3E}">
        <p14:creationId xmlns:p14="http://schemas.microsoft.com/office/powerpoint/2010/main" val="228816786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officeArt object"/>
          <p:cNvPicPr>
            <a:picLocks noChangeAspect="1" noChangeArrowheads="1"/>
          </p:cNvPicPr>
          <p:nvPr/>
        </p:nvPicPr>
        <p:blipFill>
          <a:blip r:embed="rId2"/>
          <a:stretch>
            <a:fillRect/>
          </a:stretch>
        </p:blipFill>
        <p:spPr bwMode="auto">
          <a:xfrm>
            <a:off x="4770876" y="453059"/>
            <a:ext cx="7136977" cy="5773408"/>
          </a:xfrm>
          <a:prstGeom prst="rect">
            <a:avLst/>
          </a:prstGeom>
          <a:solidFill>
            <a:schemeClr val="tx1"/>
          </a:solidFill>
          <a:extLst>
            <a:ext uri="{909E8E84-426E-40dd-AFC4-6F175D3DCCD1}">
              <a14:hiddenFill xmlns:a14="http://schemas.microsoft.com/office/drawing/2010/main" xmlns="">
                <a:solidFill>
                  <a:srgbClr val="FFFFFF"/>
                </a:solidFill>
              </a14:hiddenFill>
            </a:ext>
          </a:extLst>
        </p:spPr>
      </p:pic>
      <p:sp>
        <p:nvSpPr>
          <p:cNvPr id="8" name="Title 1">
            <a:extLst>
              <a:ext uri="{FF2B5EF4-FFF2-40B4-BE49-F238E27FC236}">
                <a16:creationId xmlns:a16="http://schemas.microsoft.com/office/drawing/2014/main" id="{02385620-0956-439C-8D3C-20A98271D725}"/>
              </a:ext>
            </a:extLst>
          </p:cNvPr>
          <p:cNvSpPr>
            <a:spLocks noGrp="1"/>
          </p:cNvSpPr>
          <p:nvPr>
            <p:ph type="title"/>
          </p:nvPr>
        </p:nvSpPr>
        <p:spPr>
          <a:xfrm>
            <a:off x="369032" y="453059"/>
            <a:ext cx="3117766" cy="2335798"/>
          </a:xfrm>
        </p:spPr>
        <p:txBody>
          <a:bodyPr>
            <a:normAutofit/>
          </a:bodyPr>
          <a:lstStyle/>
          <a:p>
            <a:r>
              <a:rPr lang="en-GB" b="1" u="sng" dirty="0"/>
              <a:t>Key Concept </a:t>
            </a:r>
            <a:br>
              <a:rPr lang="en-GB" dirty="0"/>
            </a:br>
            <a:br>
              <a:rPr lang="en-GB" dirty="0"/>
            </a:br>
            <a:r>
              <a:rPr lang="en-GB" dirty="0"/>
              <a:t>Zone rules</a:t>
            </a:r>
          </a:p>
        </p:txBody>
      </p:sp>
      <p:sp>
        <p:nvSpPr>
          <p:cNvPr id="9" name="Content Placeholder 2">
            <a:extLst>
              <a:ext uri="{FF2B5EF4-FFF2-40B4-BE49-F238E27FC236}">
                <a16:creationId xmlns:a16="http://schemas.microsoft.com/office/drawing/2014/main" id="{4A61C4EC-5E66-424C-8DDD-579AE75B2FA7}"/>
              </a:ext>
            </a:extLst>
          </p:cNvPr>
          <p:cNvSpPr>
            <a:spLocks noGrp="1"/>
          </p:cNvSpPr>
          <p:nvPr>
            <p:ph idx="1"/>
          </p:nvPr>
        </p:nvSpPr>
        <p:spPr>
          <a:xfrm>
            <a:off x="369032" y="2971800"/>
            <a:ext cx="4269734" cy="2769395"/>
          </a:xfrm>
        </p:spPr>
        <p:txBody>
          <a:bodyPr>
            <a:normAutofit/>
          </a:bodyPr>
          <a:lstStyle/>
          <a:p>
            <a:r>
              <a:rPr lang="en-GB" b="1" u="sng" dirty="0"/>
              <a:t>Repudiation</a:t>
            </a:r>
            <a:r>
              <a:rPr lang="en-GB" dirty="0"/>
              <a:t> threats potentially exist on </a:t>
            </a:r>
            <a:r>
              <a:rPr lang="en-GB" i="1" dirty="0"/>
              <a:t>elements</a:t>
            </a:r>
            <a:r>
              <a:rPr lang="en-GB" dirty="0"/>
              <a:t> that have spoofing followed by tampering</a:t>
            </a:r>
          </a:p>
          <a:p>
            <a:r>
              <a:rPr lang="en-GB" dirty="0"/>
              <a:t>Repudiation requires</a:t>
            </a:r>
          </a:p>
          <a:p>
            <a:pPr lvl="1"/>
            <a:r>
              <a:rPr lang="en-GB" dirty="0"/>
              <a:t>Anonymity</a:t>
            </a:r>
          </a:p>
          <a:p>
            <a:pPr lvl="1"/>
            <a:r>
              <a:rPr lang="en-GB" dirty="0"/>
              <a:t>Removal of proof of ID</a:t>
            </a:r>
          </a:p>
          <a:p>
            <a:endParaRPr lang="en-GB" dirty="0"/>
          </a:p>
        </p:txBody>
      </p:sp>
      <p:sp>
        <p:nvSpPr>
          <p:cNvPr id="10" name="Rounded Rectangle 3">
            <a:extLst>
              <a:ext uri="{FF2B5EF4-FFF2-40B4-BE49-F238E27FC236}">
                <a16:creationId xmlns:a16="http://schemas.microsoft.com/office/drawing/2014/main" id="{85F72450-93D3-4FB0-840E-C8648C9E2916}"/>
              </a:ext>
            </a:extLst>
          </p:cNvPr>
          <p:cNvSpPr/>
          <p:nvPr/>
        </p:nvSpPr>
        <p:spPr>
          <a:xfrm>
            <a:off x="8888047" y="1111840"/>
            <a:ext cx="927100" cy="382588"/>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a:t>
            </a:r>
          </a:p>
        </p:txBody>
      </p:sp>
      <p:sp>
        <p:nvSpPr>
          <p:cNvPr id="12" name="Rounded Rectangle 3">
            <a:extLst>
              <a:ext uri="{FF2B5EF4-FFF2-40B4-BE49-F238E27FC236}">
                <a16:creationId xmlns:a16="http://schemas.microsoft.com/office/drawing/2014/main" id="{479C972C-4591-4304-8392-A6177E40051E}"/>
              </a:ext>
            </a:extLst>
          </p:cNvPr>
          <p:cNvSpPr/>
          <p:nvPr/>
        </p:nvSpPr>
        <p:spPr>
          <a:xfrm>
            <a:off x="6382239" y="5318364"/>
            <a:ext cx="927100" cy="382588"/>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a:t>
            </a:r>
          </a:p>
        </p:txBody>
      </p:sp>
      <p:sp>
        <p:nvSpPr>
          <p:cNvPr id="14" name="Title 1">
            <a:extLst>
              <a:ext uri="{FF2B5EF4-FFF2-40B4-BE49-F238E27FC236}">
                <a16:creationId xmlns:a16="http://schemas.microsoft.com/office/drawing/2014/main" id="{F35248EA-02B4-4B7E-B449-74D0936EDCF0}"/>
              </a:ext>
            </a:extLst>
          </p:cNvPr>
          <p:cNvSpPr txBox="1">
            <a:spLocks/>
          </p:cNvSpPr>
          <p:nvPr/>
        </p:nvSpPr>
        <p:spPr>
          <a:xfrm>
            <a:off x="284147" y="6057900"/>
            <a:ext cx="2863499" cy="440692"/>
          </a:xfrm>
          <a:prstGeom prst="rect">
            <a:avLst/>
          </a:prstGeom>
        </p:spPr>
        <p:txBody>
          <a:bodyPr vert="horz" lIns="91440" tIns="45720" rIns="91440" bIns="45720" rtlCol="0" anchor="ctr">
            <a:normAutofit fontScale="70000" lnSpcReduction="20000"/>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b="1" dirty="0">
                <a:solidFill>
                  <a:schemeClr val="bg1"/>
                </a:solidFill>
                <a:highlight>
                  <a:srgbClr val="FFFF00"/>
                </a:highlight>
              </a:rPr>
              <a:t>Lab – do the rest</a:t>
            </a:r>
          </a:p>
        </p:txBody>
      </p:sp>
    </p:spTree>
    <p:extLst>
      <p:ext uri="{BB962C8B-B14F-4D97-AF65-F5344CB8AC3E}">
        <p14:creationId xmlns:p14="http://schemas.microsoft.com/office/powerpoint/2010/main" val="159594673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officeArt object"/>
          <p:cNvPicPr>
            <a:picLocks noChangeAspect="1" noChangeArrowheads="1"/>
          </p:cNvPicPr>
          <p:nvPr/>
        </p:nvPicPr>
        <p:blipFill>
          <a:blip r:embed="rId2"/>
          <a:stretch>
            <a:fillRect/>
          </a:stretch>
        </p:blipFill>
        <p:spPr bwMode="auto">
          <a:xfrm>
            <a:off x="4770876" y="453059"/>
            <a:ext cx="7136977" cy="5773408"/>
          </a:xfrm>
          <a:prstGeom prst="rect">
            <a:avLst/>
          </a:prstGeom>
          <a:solidFill>
            <a:schemeClr val="tx1"/>
          </a:solidFill>
          <a:extLst>
            <a:ext uri="{909E8E84-426E-40dd-AFC4-6F175D3DCCD1}">
              <a14:hiddenFill xmlns:a14="http://schemas.microsoft.com/office/drawing/2010/main" xmlns="">
                <a:solidFill>
                  <a:srgbClr val="FFFFFF"/>
                </a:solidFill>
              </a14:hiddenFill>
            </a:ext>
          </a:extLst>
        </p:spPr>
      </p:pic>
      <p:sp>
        <p:nvSpPr>
          <p:cNvPr id="8" name="Title 1">
            <a:extLst>
              <a:ext uri="{FF2B5EF4-FFF2-40B4-BE49-F238E27FC236}">
                <a16:creationId xmlns:a16="http://schemas.microsoft.com/office/drawing/2014/main" id="{02385620-0956-439C-8D3C-20A98271D725}"/>
              </a:ext>
            </a:extLst>
          </p:cNvPr>
          <p:cNvSpPr>
            <a:spLocks noGrp="1"/>
          </p:cNvSpPr>
          <p:nvPr>
            <p:ph type="title"/>
          </p:nvPr>
        </p:nvSpPr>
        <p:spPr>
          <a:xfrm>
            <a:off x="369032" y="453059"/>
            <a:ext cx="3117766" cy="2335798"/>
          </a:xfrm>
        </p:spPr>
        <p:txBody>
          <a:bodyPr>
            <a:normAutofit/>
          </a:bodyPr>
          <a:lstStyle/>
          <a:p>
            <a:r>
              <a:rPr lang="en-GB" b="1" u="sng" dirty="0"/>
              <a:t>Key Concept </a:t>
            </a:r>
            <a:br>
              <a:rPr lang="en-GB" dirty="0"/>
            </a:br>
            <a:br>
              <a:rPr lang="en-GB" dirty="0"/>
            </a:br>
            <a:r>
              <a:rPr lang="en-GB" dirty="0"/>
              <a:t>Zone rules</a:t>
            </a:r>
          </a:p>
        </p:txBody>
      </p:sp>
      <p:sp>
        <p:nvSpPr>
          <p:cNvPr id="9" name="Content Placeholder 2">
            <a:extLst>
              <a:ext uri="{FF2B5EF4-FFF2-40B4-BE49-F238E27FC236}">
                <a16:creationId xmlns:a16="http://schemas.microsoft.com/office/drawing/2014/main" id="{4A61C4EC-5E66-424C-8DDD-579AE75B2FA7}"/>
              </a:ext>
            </a:extLst>
          </p:cNvPr>
          <p:cNvSpPr>
            <a:spLocks noGrp="1"/>
          </p:cNvSpPr>
          <p:nvPr>
            <p:ph idx="1"/>
          </p:nvPr>
        </p:nvSpPr>
        <p:spPr>
          <a:xfrm>
            <a:off x="369032" y="2971800"/>
            <a:ext cx="4269734" cy="2769395"/>
          </a:xfrm>
        </p:spPr>
        <p:txBody>
          <a:bodyPr>
            <a:normAutofit/>
          </a:bodyPr>
          <a:lstStyle/>
          <a:p>
            <a:r>
              <a:rPr lang="en-GB" b="1" u="sng" dirty="0"/>
              <a:t>Information Disclosure</a:t>
            </a:r>
            <a:r>
              <a:rPr lang="en-GB" dirty="0"/>
              <a:t> threats exist on </a:t>
            </a:r>
            <a:r>
              <a:rPr lang="en-GB" i="1" dirty="0"/>
              <a:t>dataflows</a:t>
            </a:r>
            <a:r>
              <a:rPr lang="en-GB" dirty="0"/>
              <a:t> from higher to lower zones</a:t>
            </a:r>
          </a:p>
          <a:p>
            <a:r>
              <a:rPr lang="en-GB" dirty="0"/>
              <a:t>More sensitive data gets leaked in a less sensitive zone</a:t>
            </a:r>
          </a:p>
        </p:txBody>
      </p:sp>
      <p:sp>
        <p:nvSpPr>
          <p:cNvPr id="10" name="Rounded Rectangle 3">
            <a:extLst>
              <a:ext uri="{FF2B5EF4-FFF2-40B4-BE49-F238E27FC236}">
                <a16:creationId xmlns:a16="http://schemas.microsoft.com/office/drawing/2014/main" id="{85F72450-93D3-4FB0-840E-C8648C9E2916}"/>
              </a:ext>
            </a:extLst>
          </p:cNvPr>
          <p:cNvSpPr/>
          <p:nvPr/>
        </p:nvSpPr>
        <p:spPr>
          <a:xfrm>
            <a:off x="9351597" y="885642"/>
            <a:ext cx="927100" cy="382588"/>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I</a:t>
            </a:r>
          </a:p>
        </p:txBody>
      </p:sp>
      <p:sp>
        <p:nvSpPr>
          <p:cNvPr id="11" name="Rounded Rectangle 3">
            <a:extLst>
              <a:ext uri="{FF2B5EF4-FFF2-40B4-BE49-F238E27FC236}">
                <a16:creationId xmlns:a16="http://schemas.microsoft.com/office/drawing/2014/main" id="{23B3D04B-F54D-4EBC-93AE-8F611DAB24BD}"/>
              </a:ext>
            </a:extLst>
          </p:cNvPr>
          <p:cNvSpPr/>
          <p:nvPr/>
        </p:nvSpPr>
        <p:spPr>
          <a:xfrm>
            <a:off x="9351597" y="5207182"/>
            <a:ext cx="927100" cy="382588"/>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I</a:t>
            </a:r>
          </a:p>
        </p:txBody>
      </p:sp>
      <p:sp>
        <p:nvSpPr>
          <p:cNvPr id="13" name="Title 1">
            <a:extLst>
              <a:ext uri="{FF2B5EF4-FFF2-40B4-BE49-F238E27FC236}">
                <a16:creationId xmlns:a16="http://schemas.microsoft.com/office/drawing/2014/main" id="{66016472-6C0E-4F14-88A1-51CE6805C38D}"/>
              </a:ext>
            </a:extLst>
          </p:cNvPr>
          <p:cNvSpPr txBox="1">
            <a:spLocks/>
          </p:cNvSpPr>
          <p:nvPr/>
        </p:nvSpPr>
        <p:spPr>
          <a:xfrm>
            <a:off x="284147" y="6057900"/>
            <a:ext cx="2863499" cy="440692"/>
          </a:xfrm>
          <a:prstGeom prst="rect">
            <a:avLst/>
          </a:prstGeom>
        </p:spPr>
        <p:txBody>
          <a:bodyPr vert="horz" lIns="91440" tIns="45720" rIns="91440" bIns="45720" rtlCol="0" anchor="ctr">
            <a:normAutofit fontScale="70000" lnSpcReduction="20000"/>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b="1" dirty="0">
                <a:solidFill>
                  <a:schemeClr val="bg1"/>
                </a:solidFill>
                <a:highlight>
                  <a:srgbClr val="FFFF00"/>
                </a:highlight>
              </a:rPr>
              <a:t>Lab – do the rest</a:t>
            </a:r>
          </a:p>
        </p:txBody>
      </p:sp>
    </p:spTree>
    <p:extLst>
      <p:ext uri="{BB962C8B-B14F-4D97-AF65-F5344CB8AC3E}">
        <p14:creationId xmlns:p14="http://schemas.microsoft.com/office/powerpoint/2010/main" val="347646524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officeArt object"/>
          <p:cNvPicPr>
            <a:picLocks noChangeAspect="1" noChangeArrowheads="1"/>
          </p:cNvPicPr>
          <p:nvPr/>
        </p:nvPicPr>
        <p:blipFill>
          <a:blip r:embed="rId2"/>
          <a:stretch>
            <a:fillRect/>
          </a:stretch>
        </p:blipFill>
        <p:spPr bwMode="auto">
          <a:xfrm>
            <a:off x="4770876" y="453059"/>
            <a:ext cx="7136977" cy="5773408"/>
          </a:xfrm>
          <a:prstGeom prst="rect">
            <a:avLst/>
          </a:prstGeom>
          <a:solidFill>
            <a:schemeClr val="tx1"/>
          </a:solidFill>
          <a:extLst>
            <a:ext uri="{909E8E84-426E-40dd-AFC4-6F175D3DCCD1}">
              <a14:hiddenFill xmlns:a14="http://schemas.microsoft.com/office/drawing/2010/main" xmlns="">
                <a:solidFill>
                  <a:srgbClr val="FFFFFF"/>
                </a:solidFill>
              </a14:hiddenFill>
            </a:ext>
          </a:extLst>
        </p:spPr>
      </p:pic>
      <p:sp>
        <p:nvSpPr>
          <p:cNvPr id="8" name="Title 1">
            <a:extLst>
              <a:ext uri="{FF2B5EF4-FFF2-40B4-BE49-F238E27FC236}">
                <a16:creationId xmlns:a16="http://schemas.microsoft.com/office/drawing/2014/main" id="{02385620-0956-439C-8D3C-20A98271D725}"/>
              </a:ext>
            </a:extLst>
          </p:cNvPr>
          <p:cNvSpPr>
            <a:spLocks noGrp="1"/>
          </p:cNvSpPr>
          <p:nvPr>
            <p:ph type="title"/>
          </p:nvPr>
        </p:nvSpPr>
        <p:spPr>
          <a:xfrm>
            <a:off x="369032" y="453059"/>
            <a:ext cx="3117766" cy="2335798"/>
          </a:xfrm>
        </p:spPr>
        <p:txBody>
          <a:bodyPr>
            <a:normAutofit/>
          </a:bodyPr>
          <a:lstStyle/>
          <a:p>
            <a:r>
              <a:rPr lang="en-GB" b="1" u="sng" dirty="0"/>
              <a:t>Key Concept </a:t>
            </a:r>
            <a:br>
              <a:rPr lang="en-GB" dirty="0"/>
            </a:br>
            <a:br>
              <a:rPr lang="en-GB" dirty="0"/>
            </a:br>
            <a:r>
              <a:rPr lang="en-GB" dirty="0"/>
              <a:t>Zone rules</a:t>
            </a:r>
          </a:p>
        </p:txBody>
      </p:sp>
      <p:sp>
        <p:nvSpPr>
          <p:cNvPr id="9" name="Content Placeholder 2">
            <a:extLst>
              <a:ext uri="{FF2B5EF4-FFF2-40B4-BE49-F238E27FC236}">
                <a16:creationId xmlns:a16="http://schemas.microsoft.com/office/drawing/2014/main" id="{4A61C4EC-5E66-424C-8DDD-579AE75B2FA7}"/>
              </a:ext>
            </a:extLst>
          </p:cNvPr>
          <p:cNvSpPr>
            <a:spLocks noGrp="1"/>
          </p:cNvSpPr>
          <p:nvPr>
            <p:ph idx="1"/>
          </p:nvPr>
        </p:nvSpPr>
        <p:spPr>
          <a:xfrm>
            <a:off x="369032" y="2971800"/>
            <a:ext cx="4269734" cy="2769395"/>
          </a:xfrm>
        </p:spPr>
        <p:txBody>
          <a:bodyPr>
            <a:normAutofit/>
          </a:bodyPr>
          <a:lstStyle/>
          <a:p>
            <a:r>
              <a:rPr lang="en-GB" b="1" u="sng" dirty="0"/>
              <a:t>Denial Of Service</a:t>
            </a:r>
            <a:r>
              <a:rPr lang="en-GB" dirty="0"/>
              <a:t> threats exist on </a:t>
            </a:r>
            <a:r>
              <a:rPr lang="en-GB" i="1" dirty="0"/>
              <a:t>elements</a:t>
            </a:r>
            <a:r>
              <a:rPr lang="en-GB" dirty="0"/>
              <a:t> or </a:t>
            </a:r>
            <a:r>
              <a:rPr lang="en-GB" i="1" dirty="0"/>
              <a:t>dataflows</a:t>
            </a:r>
            <a:r>
              <a:rPr lang="en-GB" dirty="0"/>
              <a:t> connected to the outside</a:t>
            </a:r>
          </a:p>
          <a:p>
            <a:r>
              <a:rPr lang="en-GB" dirty="0"/>
              <a:t>The highest probability of Denial of Service happens where control of the data is weakest</a:t>
            </a:r>
          </a:p>
        </p:txBody>
      </p:sp>
      <p:sp>
        <p:nvSpPr>
          <p:cNvPr id="10" name="Rounded Rectangle 3">
            <a:extLst>
              <a:ext uri="{FF2B5EF4-FFF2-40B4-BE49-F238E27FC236}">
                <a16:creationId xmlns:a16="http://schemas.microsoft.com/office/drawing/2014/main" id="{85F72450-93D3-4FB0-840E-C8648C9E2916}"/>
              </a:ext>
            </a:extLst>
          </p:cNvPr>
          <p:cNvSpPr/>
          <p:nvPr/>
        </p:nvSpPr>
        <p:spPr>
          <a:xfrm>
            <a:off x="5265616" y="1023917"/>
            <a:ext cx="927100" cy="382588"/>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D</a:t>
            </a:r>
          </a:p>
        </p:txBody>
      </p:sp>
      <p:sp>
        <p:nvSpPr>
          <p:cNvPr id="12" name="Rounded Rectangle 3">
            <a:extLst>
              <a:ext uri="{FF2B5EF4-FFF2-40B4-BE49-F238E27FC236}">
                <a16:creationId xmlns:a16="http://schemas.microsoft.com/office/drawing/2014/main" id="{479C972C-4591-4304-8392-A6177E40051E}"/>
              </a:ext>
            </a:extLst>
          </p:cNvPr>
          <p:cNvSpPr/>
          <p:nvPr/>
        </p:nvSpPr>
        <p:spPr>
          <a:xfrm>
            <a:off x="5265616" y="5331248"/>
            <a:ext cx="927100" cy="382588"/>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D</a:t>
            </a:r>
          </a:p>
        </p:txBody>
      </p:sp>
      <p:sp>
        <p:nvSpPr>
          <p:cNvPr id="13" name="Rounded Rectangle 3">
            <a:extLst>
              <a:ext uri="{FF2B5EF4-FFF2-40B4-BE49-F238E27FC236}">
                <a16:creationId xmlns:a16="http://schemas.microsoft.com/office/drawing/2014/main" id="{5166BC60-3FF3-4230-B4D1-4884D866491F}"/>
              </a:ext>
            </a:extLst>
          </p:cNvPr>
          <p:cNvSpPr/>
          <p:nvPr/>
        </p:nvSpPr>
        <p:spPr>
          <a:xfrm>
            <a:off x="5265616" y="4094864"/>
            <a:ext cx="927100" cy="382588"/>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D</a:t>
            </a:r>
          </a:p>
        </p:txBody>
      </p:sp>
      <p:sp>
        <p:nvSpPr>
          <p:cNvPr id="14" name="Title 1">
            <a:extLst>
              <a:ext uri="{FF2B5EF4-FFF2-40B4-BE49-F238E27FC236}">
                <a16:creationId xmlns:a16="http://schemas.microsoft.com/office/drawing/2014/main" id="{08BD2DA1-A143-423A-A391-766DCEF8E714}"/>
              </a:ext>
            </a:extLst>
          </p:cNvPr>
          <p:cNvSpPr txBox="1">
            <a:spLocks/>
          </p:cNvSpPr>
          <p:nvPr/>
        </p:nvSpPr>
        <p:spPr>
          <a:xfrm>
            <a:off x="284147" y="6057900"/>
            <a:ext cx="2863499" cy="440692"/>
          </a:xfrm>
          <a:prstGeom prst="rect">
            <a:avLst/>
          </a:prstGeom>
        </p:spPr>
        <p:txBody>
          <a:bodyPr vert="horz" lIns="91440" tIns="45720" rIns="91440" bIns="45720" rtlCol="0" anchor="ctr">
            <a:normAutofit fontScale="70000" lnSpcReduction="20000"/>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b="1" dirty="0">
                <a:solidFill>
                  <a:schemeClr val="bg1"/>
                </a:solidFill>
                <a:highlight>
                  <a:srgbClr val="FFFF00"/>
                </a:highlight>
              </a:rPr>
              <a:t>Lab – do the rest</a:t>
            </a:r>
          </a:p>
        </p:txBody>
      </p:sp>
    </p:spTree>
    <p:extLst>
      <p:ext uri="{BB962C8B-B14F-4D97-AF65-F5344CB8AC3E}">
        <p14:creationId xmlns:p14="http://schemas.microsoft.com/office/powerpoint/2010/main" val="261241942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816B8BC7-EB89-484F-AFEF-F483C790CC7C}"/>
              </a:ext>
            </a:extLst>
          </p:cNvPr>
          <p:cNvSpPr>
            <a:spLocks noGrp="1"/>
          </p:cNvSpPr>
          <p:nvPr>
            <p:ph idx="1"/>
          </p:nvPr>
        </p:nvSpPr>
        <p:spPr>
          <a:xfrm>
            <a:off x="2251559" y="2833419"/>
            <a:ext cx="5475954" cy="3124201"/>
          </a:xfrm>
        </p:spPr>
        <p:txBody>
          <a:bodyPr>
            <a:normAutofit/>
          </a:bodyPr>
          <a:lstStyle/>
          <a:p>
            <a:r>
              <a:rPr lang="en-US" sz="1600" b="1" dirty="0"/>
              <a:t>Spoofing </a:t>
            </a:r>
            <a:r>
              <a:rPr lang="en-US" sz="1600" dirty="0"/>
              <a:t>is the inverse of </a:t>
            </a:r>
            <a:r>
              <a:rPr lang="en-US" sz="1600" b="1" dirty="0"/>
              <a:t>Authentication</a:t>
            </a:r>
          </a:p>
          <a:p>
            <a:r>
              <a:rPr lang="en-US" sz="1600" b="1" dirty="0"/>
              <a:t>Tampering</a:t>
            </a:r>
            <a:r>
              <a:rPr lang="en-US" sz="1600" dirty="0"/>
              <a:t> is the inverse of </a:t>
            </a:r>
            <a:r>
              <a:rPr lang="en-US" sz="1600" b="1" dirty="0"/>
              <a:t>Integrity</a:t>
            </a:r>
          </a:p>
          <a:p>
            <a:r>
              <a:rPr lang="en-US" sz="1600" b="1" dirty="0"/>
              <a:t>Repudiation</a:t>
            </a:r>
            <a:r>
              <a:rPr lang="en-US" sz="1600" dirty="0"/>
              <a:t> is the inverse of </a:t>
            </a:r>
            <a:r>
              <a:rPr lang="en-US" sz="1600" b="1" dirty="0"/>
              <a:t>Authentication </a:t>
            </a:r>
            <a:r>
              <a:rPr lang="en-US" sz="1600" dirty="0"/>
              <a:t>and/or </a:t>
            </a:r>
            <a:r>
              <a:rPr lang="en-US" sz="1600" b="1" dirty="0"/>
              <a:t>integrity</a:t>
            </a:r>
          </a:p>
          <a:p>
            <a:r>
              <a:rPr lang="en-US" sz="1600" b="1" dirty="0"/>
              <a:t>Information</a:t>
            </a:r>
            <a:r>
              <a:rPr lang="en-US" sz="1600" dirty="0"/>
              <a:t> </a:t>
            </a:r>
            <a:r>
              <a:rPr lang="en-US" sz="1600" b="1" dirty="0"/>
              <a:t>Disclosure</a:t>
            </a:r>
            <a:r>
              <a:rPr lang="en-US" sz="1600" dirty="0"/>
              <a:t> is the inverse of </a:t>
            </a:r>
            <a:r>
              <a:rPr lang="en-US" sz="1600" b="1" dirty="0"/>
              <a:t>Confidentiality</a:t>
            </a:r>
          </a:p>
          <a:p>
            <a:r>
              <a:rPr lang="en-US" sz="1600" b="1" dirty="0"/>
              <a:t>Denial</a:t>
            </a:r>
            <a:r>
              <a:rPr lang="en-US" sz="1600" dirty="0"/>
              <a:t> </a:t>
            </a:r>
            <a:r>
              <a:rPr lang="en-US" sz="1600" b="1" dirty="0"/>
              <a:t>of Service </a:t>
            </a:r>
            <a:r>
              <a:rPr lang="en-US" sz="1600" dirty="0"/>
              <a:t>is the inverse of </a:t>
            </a:r>
            <a:r>
              <a:rPr lang="en-US" sz="1600" b="1" dirty="0"/>
              <a:t>Availability</a:t>
            </a:r>
          </a:p>
          <a:p>
            <a:r>
              <a:rPr lang="en-US" sz="1600" b="1" dirty="0"/>
              <a:t>Elevation</a:t>
            </a:r>
            <a:r>
              <a:rPr lang="en-US" sz="1600" dirty="0"/>
              <a:t> </a:t>
            </a:r>
            <a:r>
              <a:rPr lang="en-US" sz="1600" b="1" dirty="0"/>
              <a:t>of</a:t>
            </a:r>
            <a:r>
              <a:rPr lang="en-US" sz="1600" dirty="0"/>
              <a:t> </a:t>
            </a:r>
            <a:r>
              <a:rPr lang="en-US" sz="1600" b="1" dirty="0"/>
              <a:t>Privilege</a:t>
            </a:r>
            <a:r>
              <a:rPr lang="en-US" sz="1600" dirty="0"/>
              <a:t> is the inverse of </a:t>
            </a:r>
            <a:r>
              <a:rPr lang="en-US" sz="1600" b="1" dirty="0"/>
              <a:t>Authorization</a:t>
            </a:r>
          </a:p>
          <a:p>
            <a:endParaRPr lang="en-GB" sz="1600" dirty="0"/>
          </a:p>
        </p:txBody>
      </p:sp>
      <p:sp>
        <p:nvSpPr>
          <p:cNvPr id="5" name="Title 1">
            <a:extLst>
              <a:ext uri="{FF2B5EF4-FFF2-40B4-BE49-F238E27FC236}">
                <a16:creationId xmlns:a16="http://schemas.microsoft.com/office/drawing/2014/main" id="{473A918D-6005-48C3-B771-11D1F8F3DD19}"/>
              </a:ext>
            </a:extLst>
          </p:cNvPr>
          <p:cNvSpPr>
            <a:spLocks noGrp="1"/>
          </p:cNvSpPr>
          <p:nvPr>
            <p:ph type="title"/>
          </p:nvPr>
        </p:nvSpPr>
        <p:spPr>
          <a:xfrm>
            <a:off x="1141413" y="618518"/>
            <a:ext cx="9664333" cy="1478570"/>
          </a:xfrm>
        </p:spPr>
        <p:txBody>
          <a:bodyPr>
            <a:normAutofit/>
          </a:bodyPr>
          <a:lstStyle/>
          <a:p>
            <a:r>
              <a:rPr lang="en-US" sz="2800" dirty="0"/>
              <a:t>Map mitigations based on anti-STRIDE properties</a:t>
            </a:r>
          </a:p>
        </p:txBody>
      </p:sp>
      <p:sp>
        <p:nvSpPr>
          <p:cNvPr id="6" name="Rounded Rectangle 20">
            <a:extLst>
              <a:ext uri="{FF2B5EF4-FFF2-40B4-BE49-F238E27FC236}">
                <a16:creationId xmlns:a16="http://schemas.microsoft.com/office/drawing/2014/main" id="{AF28AA1E-A5AC-4CF2-9C5C-8D21D54F320D}"/>
              </a:ext>
            </a:extLst>
          </p:cNvPr>
          <p:cNvSpPr/>
          <p:nvPr/>
        </p:nvSpPr>
        <p:spPr>
          <a:xfrm>
            <a:off x="8129618" y="2916036"/>
            <a:ext cx="2083632" cy="24919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OIDC</a:t>
            </a:r>
          </a:p>
        </p:txBody>
      </p:sp>
      <p:sp>
        <p:nvSpPr>
          <p:cNvPr id="9" name="Rounded Rectangle 20">
            <a:extLst>
              <a:ext uri="{FF2B5EF4-FFF2-40B4-BE49-F238E27FC236}">
                <a16:creationId xmlns:a16="http://schemas.microsoft.com/office/drawing/2014/main" id="{8052E9F0-8C22-468A-B810-B9EC521D7968}"/>
              </a:ext>
            </a:extLst>
          </p:cNvPr>
          <p:cNvSpPr/>
          <p:nvPr/>
        </p:nvSpPr>
        <p:spPr>
          <a:xfrm>
            <a:off x="8129618" y="3304402"/>
            <a:ext cx="2083632" cy="24919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AC, sign</a:t>
            </a:r>
          </a:p>
        </p:txBody>
      </p:sp>
      <p:sp>
        <p:nvSpPr>
          <p:cNvPr id="10" name="Rounded Rectangle 20">
            <a:extLst>
              <a:ext uri="{FF2B5EF4-FFF2-40B4-BE49-F238E27FC236}">
                <a16:creationId xmlns:a16="http://schemas.microsoft.com/office/drawing/2014/main" id="{4AA27A8F-834D-436F-A1D0-A932F5CFEAFE}"/>
              </a:ext>
            </a:extLst>
          </p:cNvPr>
          <p:cNvSpPr/>
          <p:nvPr/>
        </p:nvSpPr>
        <p:spPr>
          <a:xfrm>
            <a:off x="8129618" y="3648805"/>
            <a:ext cx="2083632" cy="24919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OIDC, OAUTH2</a:t>
            </a:r>
          </a:p>
        </p:txBody>
      </p:sp>
      <p:sp>
        <p:nvSpPr>
          <p:cNvPr id="11" name="Rounded Rectangle 20">
            <a:extLst>
              <a:ext uri="{FF2B5EF4-FFF2-40B4-BE49-F238E27FC236}">
                <a16:creationId xmlns:a16="http://schemas.microsoft.com/office/drawing/2014/main" id="{F529EBD0-7E3A-4191-A8BF-C6F40CCF225A}"/>
              </a:ext>
            </a:extLst>
          </p:cNvPr>
          <p:cNvSpPr/>
          <p:nvPr/>
        </p:nvSpPr>
        <p:spPr>
          <a:xfrm>
            <a:off x="8129618" y="4270921"/>
            <a:ext cx="2083632" cy="24919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TLS, encrypt</a:t>
            </a:r>
          </a:p>
        </p:txBody>
      </p:sp>
      <p:sp>
        <p:nvSpPr>
          <p:cNvPr id="12" name="Rounded Rectangle 20">
            <a:extLst>
              <a:ext uri="{FF2B5EF4-FFF2-40B4-BE49-F238E27FC236}">
                <a16:creationId xmlns:a16="http://schemas.microsoft.com/office/drawing/2014/main" id="{84E5EAA6-EB44-404E-BF37-5D09D6D8F4EB}"/>
              </a:ext>
            </a:extLst>
          </p:cNvPr>
          <p:cNvSpPr/>
          <p:nvPr/>
        </p:nvSpPr>
        <p:spPr>
          <a:xfrm>
            <a:off x="8129618" y="4857232"/>
            <a:ext cx="2083632" cy="24919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Data constrain</a:t>
            </a:r>
          </a:p>
        </p:txBody>
      </p:sp>
      <p:sp>
        <p:nvSpPr>
          <p:cNvPr id="13" name="Rounded Rectangle 20">
            <a:extLst>
              <a:ext uri="{FF2B5EF4-FFF2-40B4-BE49-F238E27FC236}">
                <a16:creationId xmlns:a16="http://schemas.microsoft.com/office/drawing/2014/main" id="{B25AC664-DEAF-432D-AE86-525CE8860821}"/>
              </a:ext>
            </a:extLst>
          </p:cNvPr>
          <p:cNvSpPr/>
          <p:nvPr/>
        </p:nvSpPr>
        <p:spPr>
          <a:xfrm>
            <a:off x="8129618" y="5194348"/>
            <a:ext cx="2083632" cy="24919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OAUTH2</a:t>
            </a:r>
          </a:p>
        </p:txBody>
      </p:sp>
    </p:spTree>
    <p:extLst>
      <p:ext uri="{BB962C8B-B14F-4D97-AF65-F5344CB8AC3E}">
        <p14:creationId xmlns:p14="http://schemas.microsoft.com/office/powerpoint/2010/main" val="350547206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officeArt object"/>
          <p:cNvPicPr>
            <a:picLocks noChangeAspect="1" noChangeArrowheads="1"/>
          </p:cNvPicPr>
          <p:nvPr/>
        </p:nvPicPr>
        <p:blipFill>
          <a:blip r:embed="rId2"/>
          <a:stretch>
            <a:fillRect/>
          </a:stretch>
        </p:blipFill>
        <p:spPr bwMode="auto">
          <a:xfrm>
            <a:off x="535760" y="424987"/>
            <a:ext cx="7136977" cy="5773408"/>
          </a:xfrm>
          <a:prstGeom prst="rect">
            <a:avLst/>
          </a:prstGeom>
          <a:solidFill>
            <a:schemeClr val="tx1"/>
          </a:solidFill>
          <a:extLst>
            <a:ext uri="{909E8E84-426E-40dd-AFC4-6F175D3DCCD1}">
              <a14:hiddenFill xmlns:a14="http://schemas.microsoft.com/office/drawing/2010/main" xmlns="">
                <a:solidFill>
                  <a:srgbClr val="FFFFFF"/>
                </a:solidFill>
              </a14:hiddenFill>
            </a:ext>
          </a:extLst>
        </p:spPr>
      </p:pic>
      <p:sp>
        <p:nvSpPr>
          <p:cNvPr id="11" name="Oval 10">
            <a:extLst>
              <a:ext uri="{FF2B5EF4-FFF2-40B4-BE49-F238E27FC236}">
                <a16:creationId xmlns:a16="http://schemas.microsoft.com/office/drawing/2014/main" id="{837289DE-A4EA-45D7-8887-4FD1D409BA3B}"/>
              </a:ext>
            </a:extLst>
          </p:cNvPr>
          <p:cNvSpPr/>
          <p:nvPr/>
        </p:nvSpPr>
        <p:spPr>
          <a:xfrm>
            <a:off x="1709616" y="908663"/>
            <a:ext cx="4515338" cy="4437060"/>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600" b="1" dirty="0"/>
              <a:t>?</a:t>
            </a:r>
          </a:p>
        </p:txBody>
      </p:sp>
      <p:sp>
        <p:nvSpPr>
          <p:cNvPr id="10" name="Title 1">
            <a:extLst>
              <a:ext uri="{FF2B5EF4-FFF2-40B4-BE49-F238E27FC236}">
                <a16:creationId xmlns:a16="http://schemas.microsoft.com/office/drawing/2014/main" id="{D6239A73-DF73-46ED-BD57-2A185D345C9C}"/>
              </a:ext>
            </a:extLst>
          </p:cNvPr>
          <p:cNvSpPr txBox="1">
            <a:spLocks/>
          </p:cNvSpPr>
          <p:nvPr/>
        </p:nvSpPr>
        <p:spPr>
          <a:xfrm>
            <a:off x="8084967" y="641838"/>
            <a:ext cx="2863499" cy="2057399"/>
          </a:xfrm>
          <a:prstGeom prst="rect">
            <a:avLst/>
          </a:prstGeom>
        </p:spPr>
        <p:txBody>
          <a:bodyPr vert="horz" lIns="91440" tIns="45720" rIns="91440" bIns="45720" rtlCol="0" anchor="ctr">
            <a:normAutofit fontScale="85000" lnSpcReduction="10000"/>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b="1" dirty="0">
                <a:solidFill>
                  <a:schemeClr val="bg1"/>
                </a:solidFill>
                <a:highlight>
                  <a:srgbClr val="FFFF00"/>
                </a:highlight>
              </a:rPr>
              <a:t>Lab</a:t>
            </a:r>
          </a:p>
          <a:p>
            <a:endParaRPr lang="en-GB" b="1" dirty="0">
              <a:solidFill>
                <a:schemeClr val="bg1"/>
              </a:solidFill>
              <a:highlight>
                <a:srgbClr val="FFFF00"/>
              </a:highlight>
            </a:endParaRPr>
          </a:p>
          <a:p>
            <a:endParaRPr lang="en-GB" b="1" dirty="0">
              <a:solidFill>
                <a:schemeClr val="bg1"/>
              </a:solidFill>
              <a:highlight>
                <a:srgbClr val="FFFF00"/>
              </a:highlight>
            </a:endParaRPr>
          </a:p>
          <a:p>
            <a:r>
              <a:rPr lang="en-GB" b="1" dirty="0">
                <a:solidFill>
                  <a:schemeClr val="bg1"/>
                </a:solidFill>
                <a:highlight>
                  <a:srgbClr val="FFFF00"/>
                </a:highlight>
              </a:rPr>
              <a:t>Do your own threat model</a:t>
            </a:r>
          </a:p>
        </p:txBody>
      </p:sp>
    </p:spTree>
    <p:extLst>
      <p:ext uri="{BB962C8B-B14F-4D97-AF65-F5344CB8AC3E}">
        <p14:creationId xmlns:p14="http://schemas.microsoft.com/office/powerpoint/2010/main" val="309737878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770C979-74D7-471A-9571-8D562DFC7583}"/>
              </a:ext>
            </a:extLst>
          </p:cNvPr>
          <p:cNvPicPr>
            <a:picLocks noChangeAspect="1"/>
          </p:cNvPicPr>
          <p:nvPr/>
        </p:nvPicPr>
        <p:blipFill>
          <a:blip r:embed="rId2"/>
          <a:stretch>
            <a:fillRect/>
          </a:stretch>
        </p:blipFill>
        <p:spPr>
          <a:xfrm>
            <a:off x="1141413" y="3878850"/>
            <a:ext cx="1780936" cy="2369550"/>
          </a:xfrm>
          <a:prstGeom prst="rect">
            <a:avLst/>
          </a:prstGeom>
        </p:spPr>
      </p:pic>
      <p:sp>
        <p:nvSpPr>
          <p:cNvPr id="6" name="Title 1">
            <a:extLst>
              <a:ext uri="{FF2B5EF4-FFF2-40B4-BE49-F238E27FC236}">
                <a16:creationId xmlns:a16="http://schemas.microsoft.com/office/drawing/2014/main" id="{17688869-880B-41E1-B578-DA3A9CFE191F}"/>
              </a:ext>
            </a:extLst>
          </p:cNvPr>
          <p:cNvSpPr txBox="1">
            <a:spLocks/>
          </p:cNvSpPr>
          <p:nvPr/>
        </p:nvSpPr>
        <p:spPr>
          <a:xfrm>
            <a:off x="589085" y="609600"/>
            <a:ext cx="11365156" cy="19050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b="1" u="sng" dirty="0"/>
              <a:t>rapid Threat Model prototyping methodology </a:t>
            </a:r>
            <a:br>
              <a:rPr lang="en-US" dirty="0"/>
            </a:br>
            <a:br>
              <a:rPr lang="en-US" dirty="0"/>
            </a:br>
            <a:r>
              <a:rPr lang="en-US" dirty="0"/>
              <a:t>– measuring risk… threat modelling 301</a:t>
            </a:r>
          </a:p>
        </p:txBody>
      </p:sp>
      <p:pic>
        <p:nvPicPr>
          <p:cNvPr id="9" name="Picture 8">
            <a:extLst>
              <a:ext uri="{FF2B5EF4-FFF2-40B4-BE49-F238E27FC236}">
                <a16:creationId xmlns:a16="http://schemas.microsoft.com/office/drawing/2014/main" id="{FF60D4E8-9CF0-4CDE-BD4B-B8849EF99BB1}"/>
              </a:ext>
            </a:extLst>
          </p:cNvPr>
          <p:cNvPicPr>
            <a:picLocks noChangeAspect="1"/>
          </p:cNvPicPr>
          <p:nvPr/>
        </p:nvPicPr>
        <p:blipFill>
          <a:blip r:embed="rId3"/>
          <a:stretch>
            <a:fillRect/>
          </a:stretch>
        </p:blipFill>
        <p:spPr>
          <a:xfrm>
            <a:off x="10682654" y="6181936"/>
            <a:ext cx="1271587" cy="444898"/>
          </a:xfrm>
          <a:prstGeom prst="rect">
            <a:avLst/>
          </a:prstGeom>
        </p:spPr>
      </p:pic>
      <p:pic>
        <p:nvPicPr>
          <p:cNvPr id="2050" name="Picture 2" descr="http://memecrunch.com/meme/M640/pervert-bear-grylls/image.png">
            <a:extLst>
              <a:ext uri="{FF2B5EF4-FFF2-40B4-BE49-F238E27FC236}">
                <a16:creationId xmlns:a16="http://schemas.microsoft.com/office/drawing/2014/main" id="{EE237DCC-9225-4E0F-9A4C-3CB4C3E2132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43330" y="2592700"/>
            <a:ext cx="2981519" cy="33127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97611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532238D-E352-584C-B758-9A26B8AF0F71}"/>
              </a:ext>
            </a:extLst>
          </p:cNvPr>
          <p:cNvPicPr>
            <a:picLocks noChangeAspect="1"/>
          </p:cNvPicPr>
          <p:nvPr/>
        </p:nvPicPr>
        <p:blipFill>
          <a:blip r:embed="rId3"/>
          <a:stretch>
            <a:fillRect/>
          </a:stretch>
        </p:blipFill>
        <p:spPr>
          <a:xfrm>
            <a:off x="7612241" y="1192560"/>
            <a:ext cx="3828620" cy="3682303"/>
          </a:xfrm>
          <a:prstGeom prst="rect">
            <a:avLst/>
          </a:prstGeom>
        </p:spPr>
      </p:pic>
      <p:sp>
        <p:nvSpPr>
          <p:cNvPr id="7" name="Title 1">
            <a:extLst>
              <a:ext uri="{FF2B5EF4-FFF2-40B4-BE49-F238E27FC236}">
                <a16:creationId xmlns:a16="http://schemas.microsoft.com/office/drawing/2014/main" id="{9B33AE6E-573A-4D20-8690-DA4C6F454B89}"/>
              </a:ext>
            </a:extLst>
          </p:cNvPr>
          <p:cNvSpPr>
            <a:spLocks noGrp="1"/>
          </p:cNvSpPr>
          <p:nvPr>
            <p:ph type="title"/>
          </p:nvPr>
        </p:nvSpPr>
        <p:spPr>
          <a:xfrm>
            <a:off x="369032" y="453059"/>
            <a:ext cx="3117766" cy="2335798"/>
          </a:xfrm>
        </p:spPr>
        <p:txBody>
          <a:bodyPr>
            <a:normAutofit fontScale="90000"/>
          </a:bodyPr>
          <a:lstStyle/>
          <a:p>
            <a:r>
              <a:rPr lang="en-GB" b="1" u="sng" dirty="0"/>
              <a:t>Key Concept </a:t>
            </a:r>
            <a:br>
              <a:rPr lang="en-GB" dirty="0"/>
            </a:br>
            <a:br>
              <a:rPr lang="en-GB" dirty="0"/>
            </a:br>
            <a:r>
              <a:rPr lang="en-GB" dirty="0"/>
              <a:t>Kill chain provides rough impact</a:t>
            </a:r>
          </a:p>
        </p:txBody>
      </p:sp>
      <p:pic>
        <p:nvPicPr>
          <p:cNvPr id="8" name="Picture 2" descr="http://memecrunch.com/meme/M640/pervert-bear-grylls/image.png">
            <a:extLst>
              <a:ext uri="{FF2B5EF4-FFF2-40B4-BE49-F238E27FC236}">
                <a16:creationId xmlns:a16="http://schemas.microsoft.com/office/drawing/2014/main" id="{1723EF36-6B36-47B0-9DB4-AA6EE864C2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6138" y="3332929"/>
            <a:ext cx="2981519" cy="3312799"/>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2">
            <a:extLst>
              <a:ext uri="{FF2B5EF4-FFF2-40B4-BE49-F238E27FC236}">
                <a16:creationId xmlns:a16="http://schemas.microsoft.com/office/drawing/2014/main" id="{4255FCE0-4A73-4742-836C-ED71304E7C88}"/>
              </a:ext>
            </a:extLst>
          </p:cNvPr>
          <p:cNvSpPr txBox="1">
            <a:spLocks/>
          </p:cNvSpPr>
          <p:nvPr/>
        </p:nvSpPr>
        <p:spPr>
          <a:xfrm>
            <a:off x="3527852" y="5218922"/>
            <a:ext cx="7650221" cy="1517003"/>
          </a:xfrm>
          <a:prstGeom prst="rect">
            <a:avLst/>
          </a:prstGeom>
        </p:spPr>
        <p:txBody>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r>
              <a:rPr lang="en-GB" dirty="0"/>
              <a:t>Figure where attack needs to be in kill-chain </a:t>
            </a:r>
          </a:p>
          <a:p>
            <a:r>
              <a:rPr lang="en-GB" dirty="0"/>
              <a:t>impact value becomes the value of kill-chain level </a:t>
            </a:r>
          </a:p>
          <a:p>
            <a:endParaRPr lang="en-GB" dirty="0"/>
          </a:p>
        </p:txBody>
      </p:sp>
    </p:spTree>
    <p:extLst>
      <p:ext uri="{BB962C8B-B14F-4D97-AF65-F5344CB8AC3E}">
        <p14:creationId xmlns:p14="http://schemas.microsoft.com/office/powerpoint/2010/main" val="237134506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officeArt object"/>
          <p:cNvPicPr>
            <a:picLocks noChangeAspect="1" noChangeArrowheads="1"/>
          </p:cNvPicPr>
          <p:nvPr/>
        </p:nvPicPr>
        <p:blipFill>
          <a:blip r:embed="rId2"/>
          <a:stretch>
            <a:fillRect/>
          </a:stretch>
        </p:blipFill>
        <p:spPr bwMode="auto">
          <a:xfrm>
            <a:off x="4770876" y="453059"/>
            <a:ext cx="7136977" cy="5773408"/>
          </a:xfrm>
          <a:prstGeom prst="rect">
            <a:avLst/>
          </a:prstGeom>
          <a:solidFill>
            <a:schemeClr val="tx1"/>
          </a:solidFill>
          <a:extLst>
            <a:ext uri="{909E8E84-426E-40dd-AFC4-6F175D3DCCD1}">
              <a14:hiddenFill xmlns:a14="http://schemas.microsoft.com/office/drawing/2010/main" xmlns="">
                <a:solidFill>
                  <a:srgbClr val="FFFFFF"/>
                </a:solidFill>
              </a14:hiddenFill>
            </a:ext>
          </a:extLst>
        </p:spPr>
      </p:pic>
      <p:sp>
        <p:nvSpPr>
          <p:cNvPr id="8" name="Title 1">
            <a:extLst>
              <a:ext uri="{FF2B5EF4-FFF2-40B4-BE49-F238E27FC236}">
                <a16:creationId xmlns:a16="http://schemas.microsoft.com/office/drawing/2014/main" id="{02385620-0956-439C-8D3C-20A98271D725}"/>
              </a:ext>
            </a:extLst>
          </p:cNvPr>
          <p:cNvSpPr>
            <a:spLocks noGrp="1"/>
          </p:cNvSpPr>
          <p:nvPr>
            <p:ph type="title"/>
          </p:nvPr>
        </p:nvSpPr>
        <p:spPr>
          <a:xfrm>
            <a:off x="369032" y="453059"/>
            <a:ext cx="3117766" cy="2659418"/>
          </a:xfrm>
        </p:spPr>
        <p:txBody>
          <a:bodyPr>
            <a:normAutofit/>
          </a:bodyPr>
          <a:lstStyle/>
          <a:p>
            <a:r>
              <a:rPr lang="en-GB" b="1" u="sng" dirty="0"/>
              <a:t>Key Concept </a:t>
            </a:r>
            <a:br>
              <a:rPr lang="en-GB" dirty="0"/>
            </a:br>
            <a:br>
              <a:rPr lang="en-GB" dirty="0"/>
            </a:br>
            <a:r>
              <a:rPr lang="en-GB" dirty="0"/>
              <a:t>Zone math shows </a:t>
            </a:r>
            <a:br>
              <a:rPr lang="en-GB" dirty="0"/>
            </a:br>
            <a:r>
              <a:rPr lang="en-GB" dirty="0"/>
              <a:t>probability</a:t>
            </a:r>
          </a:p>
        </p:txBody>
      </p:sp>
      <p:sp>
        <p:nvSpPr>
          <p:cNvPr id="9" name="Content Placeholder 2">
            <a:extLst>
              <a:ext uri="{FF2B5EF4-FFF2-40B4-BE49-F238E27FC236}">
                <a16:creationId xmlns:a16="http://schemas.microsoft.com/office/drawing/2014/main" id="{4A61C4EC-5E66-424C-8DDD-579AE75B2FA7}"/>
              </a:ext>
            </a:extLst>
          </p:cNvPr>
          <p:cNvSpPr>
            <a:spLocks noGrp="1"/>
          </p:cNvSpPr>
          <p:nvPr>
            <p:ph idx="1"/>
          </p:nvPr>
        </p:nvSpPr>
        <p:spPr>
          <a:xfrm>
            <a:off x="369032" y="2971800"/>
            <a:ext cx="4269734" cy="2769395"/>
          </a:xfrm>
        </p:spPr>
        <p:txBody>
          <a:bodyPr>
            <a:normAutofit/>
          </a:bodyPr>
          <a:lstStyle/>
          <a:p>
            <a:r>
              <a:rPr lang="en-GB" dirty="0"/>
              <a:t>Add number of STRIDE found</a:t>
            </a:r>
          </a:p>
          <a:p>
            <a:r>
              <a:rPr lang="en-GB" dirty="0"/>
              <a:t>Divide by total STRIDE</a:t>
            </a:r>
          </a:p>
          <a:p>
            <a:r>
              <a:rPr lang="en-GB" dirty="0"/>
              <a:t>Ratio of 6, higher number has higher probability</a:t>
            </a:r>
          </a:p>
        </p:txBody>
      </p:sp>
      <p:sp>
        <p:nvSpPr>
          <p:cNvPr id="10" name="Rounded Rectangle 3">
            <a:extLst>
              <a:ext uri="{FF2B5EF4-FFF2-40B4-BE49-F238E27FC236}">
                <a16:creationId xmlns:a16="http://schemas.microsoft.com/office/drawing/2014/main" id="{85F72450-93D3-4FB0-840E-C8648C9E2916}"/>
              </a:ext>
            </a:extLst>
          </p:cNvPr>
          <p:cNvSpPr/>
          <p:nvPr/>
        </p:nvSpPr>
        <p:spPr>
          <a:xfrm>
            <a:off x="5265616" y="1023917"/>
            <a:ext cx="927100" cy="382588"/>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SE</a:t>
            </a:r>
          </a:p>
        </p:txBody>
      </p:sp>
      <p:sp>
        <p:nvSpPr>
          <p:cNvPr id="12" name="Rounded Rectangle 3">
            <a:extLst>
              <a:ext uri="{FF2B5EF4-FFF2-40B4-BE49-F238E27FC236}">
                <a16:creationId xmlns:a16="http://schemas.microsoft.com/office/drawing/2014/main" id="{479C972C-4591-4304-8392-A6177E40051E}"/>
              </a:ext>
            </a:extLst>
          </p:cNvPr>
          <p:cNvSpPr/>
          <p:nvPr/>
        </p:nvSpPr>
        <p:spPr>
          <a:xfrm>
            <a:off x="5265616" y="5331248"/>
            <a:ext cx="927100" cy="382588"/>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SE</a:t>
            </a:r>
          </a:p>
        </p:txBody>
      </p:sp>
      <p:sp>
        <p:nvSpPr>
          <p:cNvPr id="13" name="Rounded Rectangle 3">
            <a:extLst>
              <a:ext uri="{FF2B5EF4-FFF2-40B4-BE49-F238E27FC236}">
                <a16:creationId xmlns:a16="http://schemas.microsoft.com/office/drawing/2014/main" id="{5166BC60-3FF3-4230-B4D1-4884D866491F}"/>
              </a:ext>
            </a:extLst>
          </p:cNvPr>
          <p:cNvSpPr/>
          <p:nvPr/>
        </p:nvSpPr>
        <p:spPr>
          <a:xfrm>
            <a:off x="5265616" y="4094864"/>
            <a:ext cx="927100" cy="382588"/>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SE</a:t>
            </a:r>
          </a:p>
        </p:txBody>
      </p:sp>
      <p:sp>
        <p:nvSpPr>
          <p:cNvPr id="11" name="Snip Diagonal Corner Rectangle 30">
            <a:extLst>
              <a:ext uri="{FF2B5EF4-FFF2-40B4-BE49-F238E27FC236}">
                <a16:creationId xmlns:a16="http://schemas.microsoft.com/office/drawing/2014/main" id="{8F4579F0-DC94-4B37-A0E9-1A4E2869ED8C}"/>
              </a:ext>
            </a:extLst>
          </p:cNvPr>
          <p:cNvSpPr/>
          <p:nvPr/>
        </p:nvSpPr>
        <p:spPr>
          <a:xfrm>
            <a:off x="6357205" y="1496861"/>
            <a:ext cx="673100" cy="470700"/>
          </a:xfrm>
          <a:prstGeom prst="snip2Diag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2/6</a:t>
            </a:r>
          </a:p>
        </p:txBody>
      </p:sp>
      <p:sp>
        <p:nvSpPr>
          <p:cNvPr id="15" name="Snip Diagonal Corner Rectangle 30">
            <a:extLst>
              <a:ext uri="{FF2B5EF4-FFF2-40B4-BE49-F238E27FC236}">
                <a16:creationId xmlns:a16="http://schemas.microsoft.com/office/drawing/2014/main" id="{2386342F-84F5-439F-9027-43D36BCD0438}"/>
              </a:ext>
            </a:extLst>
          </p:cNvPr>
          <p:cNvSpPr/>
          <p:nvPr/>
        </p:nvSpPr>
        <p:spPr>
          <a:xfrm>
            <a:off x="6324826" y="4242102"/>
            <a:ext cx="673100" cy="470700"/>
          </a:xfrm>
          <a:prstGeom prst="snip2Diag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2/6</a:t>
            </a:r>
          </a:p>
        </p:txBody>
      </p:sp>
      <p:sp>
        <p:nvSpPr>
          <p:cNvPr id="16" name="Snip Diagonal Corner Rectangle 30">
            <a:extLst>
              <a:ext uri="{FF2B5EF4-FFF2-40B4-BE49-F238E27FC236}">
                <a16:creationId xmlns:a16="http://schemas.microsoft.com/office/drawing/2014/main" id="{0E790C01-B5B9-43DE-A8E3-381B3FB5A597}"/>
              </a:ext>
            </a:extLst>
          </p:cNvPr>
          <p:cNvSpPr/>
          <p:nvPr/>
        </p:nvSpPr>
        <p:spPr>
          <a:xfrm>
            <a:off x="6400416" y="5238648"/>
            <a:ext cx="673100" cy="470700"/>
          </a:xfrm>
          <a:prstGeom prst="snip2Diag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2/6</a:t>
            </a:r>
          </a:p>
        </p:txBody>
      </p:sp>
    </p:spTree>
    <p:extLst>
      <p:ext uri="{BB962C8B-B14F-4D97-AF65-F5344CB8AC3E}">
        <p14:creationId xmlns:p14="http://schemas.microsoft.com/office/powerpoint/2010/main" val="175800370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officeArt object"/>
          <p:cNvPicPr>
            <a:picLocks noChangeAspect="1" noChangeArrowheads="1"/>
          </p:cNvPicPr>
          <p:nvPr/>
        </p:nvPicPr>
        <p:blipFill>
          <a:blip r:embed="rId2"/>
          <a:stretch>
            <a:fillRect/>
          </a:stretch>
        </p:blipFill>
        <p:spPr bwMode="auto">
          <a:xfrm>
            <a:off x="4770876" y="453059"/>
            <a:ext cx="7136977" cy="5773408"/>
          </a:xfrm>
          <a:prstGeom prst="rect">
            <a:avLst/>
          </a:prstGeom>
          <a:solidFill>
            <a:schemeClr val="tx1"/>
          </a:solidFill>
          <a:extLst>
            <a:ext uri="{909E8E84-426E-40dd-AFC4-6F175D3DCCD1}">
              <a14:hiddenFill xmlns:a14="http://schemas.microsoft.com/office/drawing/2010/main" xmlns="">
                <a:solidFill>
                  <a:srgbClr val="FFFFFF"/>
                </a:solidFill>
              </a14:hiddenFill>
            </a:ext>
          </a:extLst>
        </p:spPr>
      </p:pic>
      <p:sp>
        <p:nvSpPr>
          <p:cNvPr id="8" name="Title 1">
            <a:extLst>
              <a:ext uri="{FF2B5EF4-FFF2-40B4-BE49-F238E27FC236}">
                <a16:creationId xmlns:a16="http://schemas.microsoft.com/office/drawing/2014/main" id="{02385620-0956-439C-8D3C-20A98271D725}"/>
              </a:ext>
            </a:extLst>
          </p:cNvPr>
          <p:cNvSpPr>
            <a:spLocks noGrp="1"/>
          </p:cNvSpPr>
          <p:nvPr>
            <p:ph type="title"/>
          </p:nvPr>
        </p:nvSpPr>
        <p:spPr>
          <a:xfrm>
            <a:off x="369032" y="453058"/>
            <a:ext cx="4115882" cy="3099033"/>
          </a:xfrm>
        </p:spPr>
        <p:txBody>
          <a:bodyPr>
            <a:normAutofit/>
          </a:bodyPr>
          <a:lstStyle/>
          <a:p>
            <a:r>
              <a:rPr lang="en-GB" b="1" u="sng" dirty="0"/>
              <a:t>Key Concept </a:t>
            </a:r>
            <a:br>
              <a:rPr lang="en-GB" dirty="0"/>
            </a:br>
            <a:br>
              <a:rPr lang="en-GB" dirty="0"/>
            </a:br>
            <a:r>
              <a:rPr lang="en-GB" dirty="0"/>
              <a:t>Zone math shows </a:t>
            </a:r>
            <a:br>
              <a:rPr lang="en-GB" dirty="0"/>
            </a:br>
            <a:r>
              <a:rPr lang="en-GB" dirty="0"/>
              <a:t>dangerous flows</a:t>
            </a:r>
          </a:p>
        </p:txBody>
      </p:sp>
      <p:sp>
        <p:nvSpPr>
          <p:cNvPr id="9" name="Content Placeholder 2">
            <a:extLst>
              <a:ext uri="{FF2B5EF4-FFF2-40B4-BE49-F238E27FC236}">
                <a16:creationId xmlns:a16="http://schemas.microsoft.com/office/drawing/2014/main" id="{4A61C4EC-5E66-424C-8DDD-579AE75B2FA7}"/>
              </a:ext>
            </a:extLst>
          </p:cNvPr>
          <p:cNvSpPr>
            <a:spLocks noGrp="1"/>
          </p:cNvSpPr>
          <p:nvPr>
            <p:ph idx="1"/>
          </p:nvPr>
        </p:nvSpPr>
        <p:spPr>
          <a:xfrm>
            <a:off x="369032" y="3727938"/>
            <a:ext cx="4269734" cy="2013257"/>
          </a:xfrm>
        </p:spPr>
        <p:txBody>
          <a:bodyPr>
            <a:normAutofit/>
          </a:bodyPr>
          <a:lstStyle/>
          <a:p>
            <a:r>
              <a:rPr lang="en-GB" dirty="0"/>
              <a:t>Find jumps in Zone values of greater than 1</a:t>
            </a:r>
          </a:p>
          <a:p>
            <a:r>
              <a:rPr lang="en-GB" dirty="0"/>
              <a:t>greater jumps in a dataflow are more dangerous</a:t>
            </a:r>
          </a:p>
        </p:txBody>
      </p:sp>
      <p:sp>
        <p:nvSpPr>
          <p:cNvPr id="17" name="Oval 16">
            <a:extLst>
              <a:ext uri="{FF2B5EF4-FFF2-40B4-BE49-F238E27FC236}">
                <a16:creationId xmlns:a16="http://schemas.microsoft.com/office/drawing/2014/main" id="{55A43719-B764-4988-B63A-2135ADA07406}"/>
              </a:ext>
            </a:extLst>
          </p:cNvPr>
          <p:cNvSpPr/>
          <p:nvPr/>
        </p:nvSpPr>
        <p:spPr>
          <a:xfrm>
            <a:off x="5300183" y="4153297"/>
            <a:ext cx="419100" cy="4064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0</a:t>
            </a:r>
          </a:p>
        </p:txBody>
      </p:sp>
      <p:sp>
        <p:nvSpPr>
          <p:cNvPr id="18" name="Oval 17">
            <a:extLst>
              <a:ext uri="{FF2B5EF4-FFF2-40B4-BE49-F238E27FC236}">
                <a16:creationId xmlns:a16="http://schemas.microsoft.com/office/drawing/2014/main" id="{A9892AA4-81DA-4CCE-972E-0DB9EDD3FA0A}"/>
              </a:ext>
            </a:extLst>
          </p:cNvPr>
          <p:cNvSpPr/>
          <p:nvPr/>
        </p:nvSpPr>
        <p:spPr>
          <a:xfrm>
            <a:off x="6248590" y="4135839"/>
            <a:ext cx="419100" cy="4064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2</a:t>
            </a:r>
          </a:p>
        </p:txBody>
      </p:sp>
      <p:sp>
        <p:nvSpPr>
          <p:cNvPr id="19" name="Oval 18">
            <a:extLst>
              <a:ext uri="{FF2B5EF4-FFF2-40B4-BE49-F238E27FC236}">
                <a16:creationId xmlns:a16="http://schemas.microsoft.com/office/drawing/2014/main" id="{7643BA7B-8252-486A-BC78-E19176D96725}"/>
              </a:ext>
            </a:extLst>
          </p:cNvPr>
          <p:cNvSpPr/>
          <p:nvPr/>
        </p:nvSpPr>
        <p:spPr>
          <a:xfrm>
            <a:off x="7398613" y="4122559"/>
            <a:ext cx="419100" cy="4064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3</a:t>
            </a:r>
          </a:p>
        </p:txBody>
      </p:sp>
      <p:sp>
        <p:nvSpPr>
          <p:cNvPr id="20" name="Oval 19">
            <a:extLst>
              <a:ext uri="{FF2B5EF4-FFF2-40B4-BE49-F238E27FC236}">
                <a16:creationId xmlns:a16="http://schemas.microsoft.com/office/drawing/2014/main" id="{C58777E3-C378-45B2-AA5A-5213934EA659}"/>
              </a:ext>
            </a:extLst>
          </p:cNvPr>
          <p:cNvSpPr/>
          <p:nvPr/>
        </p:nvSpPr>
        <p:spPr>
          <a:xfrm>
            <a:off x="7967572" y="1949485"/>
            <a:ext cx="419100" cy="4064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6</a:t>
            </a:r>
          </a:p>
        </p:txBody>
      </p:sp>
      <p:sp>
        <p:nvSpPr>
          <p:cNvPr id="21" name="Oval 20">
            <a:extLst>
              <a:ext uri="{FF2B5EF4-FFF2-40B4-BE49-F238E27FC236}">
                <a16:creationId xmlns:a16="http://schemas.microsoft.com/office/drawing/2014/main" id="{8EDD6358-C36E-4CD8-828F-915923BA698B}"/>
              </a:ext>
            </a:extLst>
          </p:cNvPr>
          <p:cNvSpPr/>
          <p:nvPr/>
        </p:nvSpPr>
        <p:spPr>
          <a:xfrm>
            <a:off x="10669742" y="1002847"/>
            <a:ext cx="419100" cy="4064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5</a:t>
            </a:r>
          </a:p>
        </p:txBody>
      </p:sp>
      <p:sp>
        <p:nvSpPr>
          <p:cNvPr id="22" name="Left Arrow 10">
            <a:extLst>
              <a:ext uri="{FF2B5EF4-FFF2-40B4-BE49-F238E27FC236}">
                <a16:creationId xmlns:a16="http://schemas.microsoft.com/office/drawing/2014/main" id="{ADF82DBC-94D3-499F-9CAB-EF19FD6248B2}"/>
              </a:ext>
            </a:extLst>
          </p:cNvPr>
          <p:cNvSpPr/>
          <p:nvPr/>
        </p:nvSpPr>
        <p:spPr>
          <a:xfrm rot="10800000">
            <a:off x="5601794" y="4628371"/>
            <a:ext cx="660202" cy="558800"/>
          </a:xfrm>
          <a:prstGeom prst="leftArrow">
            <a:avLst/>
          </a:prstGeom>
          <a:solidFill>
            <a:srgbClr val="FFC000"/>
          </a:solidFill>
          <a:ln w="2222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lumMod val="65000"/>
                </a:schemeClr>
              </a:solidFill>
            </a:endParaRPr>
          </a:p>
        </p:txBody>
      </p:sp>
      <p:sp>
        <p:nvSpPr>
          <p:cNvPr id="23" name="Left Arrow 10">
            <a:extLst>
              <a:ext uri="{FF2B5EF4-FFF2-40B4-BE49-F238E27FC236}">
                <a16:creationId xmlns:a16="http://schemas.microsoft.com/office/drawing/2014/main" id="{4A179ECF-A07C-4347-8CB3-0C37ABB2A716}"/>
              </a:ext>
            </a:extLst>
          </p:cNvPr>
          <p:cNvSpPr/>
          <p:nvPr/>
        </p:nvSpPr>
        <p:spPr>
          <a:xfrm rot="10800000">
            <a:off x="6571879" y="4628371"/>
            <a:ext cx="826734" cy="558800"/>
          </a:xfrm>
          <a:prstGeom prst="leftArrow">
            <a:avLst/>
          </a:prstGeom>
          <a:solidFill>
            <a:srgbClr val="FFFF00"/>
          </a:solidFill>
          <a:ln w="2222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lumMod val="65000"/>
                </a:schemeClr>
              </a:solidFill>
            </a:endParaRPr>
          </a:p>
        </p:txBody>
      </p:sp>
      <p:sp>
        <p:nvSpPr>
          <p:cNvPr id="24" name="Left Arrow 10">
            <a:extLst>
              <a:ext uri="{FF2B5EF4-FFF2-40B4-BE49-F238E27FC236}">
                <a16:creationId xmlns:a16="http://schemas.microsoft.com/office/drawing/2014/main" id="{0AEA1585-9617-4625-A4E8-C417A5ADE155}"/>
              </a:ext>
            </a:extLst>
          </p:cNvPr>
          <p:cNvSpPr/>
          <p:nvPr/>
        </p:nvSpPr>
        <p:spPr>
          <a:xfrm rot="6425697">
            <a:off x="7243617" y="3029755"/>
            <a:ext cx="1758142" cy="558800"/>
          </a:xfrm>
          <a:prstGeom prst="leftArrow">
            <a:avLst/>
          </a:prstGeom>
          <a:solidFill>
            <a:srgbClr val="FF0000"/>
          </a:solidFill>
          <a:ln w="2222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lumMod val="65000"/>
                </a:schemeClr>
              </a:solidFill>
            </a:endParaRPr>
          </a:p>
        </p:txBody>
      </p:sp>
      <p:sp>
        <p:nvSpPr>
          <p:cNvPr id="25" name="Left Arrow 10">
            <a:extLst>
              <a:ext uri="{FF2B5EF4-FFF2-40B4-BE49-F238E27FC236}">
                <a16:creationId xmlns:a16="http://schemas.microsoft.com/office/drawing/2014/main" id="{DD93403E-2A3B-4017-9A65-1294F4A411BE}"/>
              </a:ext>
            </a:extLst>
          </p:cNvPr>
          <p:cNvSpPr/>
          <p:nvPr/>
        </p:nvSpPr>
        <p:spPr>
          <a:xfrm rot="8026287">
            <a:off x="7361076" y="2838742"/>
            <a:ext cx="4433623" cy="558800"/>
          </a:xfrm>
          <a:prstGeom prst="leftArrow">
            <a:avLst/>
          </a:prstGeom>
          <a:solidFill>
            <a:schemeClr val="accent6">
              <a:lumMod val="75000"/>
            </a:schemeClr>
          </a:solidFill>
          <a:ln w="2222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lumMod val="65000"/>
                </a:schemeClr>
              </a:solidFill>
            </a:endParaRPr>
          </a:p>
        </p:txBody>
      </p:sp>
    </p:spTree>
    <p:extLst>
      <p:ext uri="{BB962C8B-B14F-4D97-AF65-F5344CB8AC3E}">
        <p14:creationId xmlns:p14="http://schemas.microsoft.com/office/powerpoint/2010/main" val="22526950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SSDLC principles</a:t>
            </a:r>
          </a:p>
        </p:txBody>
      </p:sp>
      <p:pic>
        <p:nvPicPr>
          <p:cNvPr id="4" name="Picture 3">
            <a:extLst>
              <a:ext uri="{FF2B5EF4-FFF2-40B4-BE49-F238E27FC236}">
                <a16:creationId xmlns:a16="http://schemas.microsoft.com/office/drawing/2014/main" id="{72F0C2F3-2131-F546-9971-5DCDDB85BD44}"/>
              </a:ext>
            </a:extLst>
          </p:cNvPr>
          <p:cNvPicPr>
            <a:picLocks noChangeAspect="1"/>
          </p:cNvPicPr>
          <p:nvPr/>
        </p:nvPicPr>
        <p:blipFill>
          <a:blip r:embed="rId2"/>
          <a:stretch>
            <a:fillRect/>
          </a:stretch>
        </p:blipFill>
        <p:spPr>
          <a:xfrm>
            <a:off x="2774949" y="2264410"/>
            <a:ext cx="1084263" cy="867410"/>
          </a:xfrm>
          <a:prstGeom prst="rect">
            <a:avLst/>
          </a:prstGeom>
        </p:spPr>
      </p:pic>
      <p:sp>
        <p:nvSpPr>
          <p:cNvPr id="8" name="Content Placeholder 2">
            <a:extLst>
              <a:ext uri="{FF2B5EF4-FFF2-40B4-BE49-F238E27FC236}">
                <a16:creationId xmlns:a16="http://schemas.microsoft.com/office/drawing/2014/main" id="{33A05304-7DC2-6945-AF1D-2631C6E40074}"/>
              </a:ext>
            </a:extLst>
          </p:cNvPr>
          <p:cNvSpPr>
            <a:spLocks noGrp="1"/>
          </p:cNvSpPr>
          <p:nvPr>
            <p:ph idx="1"/>
          </p:nvPr>
        </p:nvSpPr>
        <p:spPr>
          <a:xfrm>
            <a:off x="4157262" y="2698115"/>
            <a:ext cx="6138527" cy="3124201"/>
          </a:xfrm>
        </p:spPr>
        <p:txBody>
          <a:bodyPr>
            <a:normAutofit fontScale="92500" lnSpcReduction="10000"/>
          </a:bodyPr>
          <a:lstStyle/>
          <a:p>
            <a:r>
              <a:rPr lang="en-GB" sz="2400" b="1" u="sng" dirty="0"/>
              <a:t>secure by design</a:t>
            </a:r>
          </a:p>
          <a:p>
            <a:pPr lvl="1"/>
            <a:r>
              <a:rPr lang="en-GB" dirty="0" err="1"/>
              <a:t>Defense</a:t>
            </a:r>
            <a:r>
              <a:rPr lang="en-GB" dirty="0"/>
              <a:t> in depth</a:t>
            </a:r>
          </a:p>
          <a:p>
            <a:r>
              <a:rPr lang="en-GB" sz="2200" b="1" u="sng" dirty="0"/>
              <a:t>Secure by default</a:t>
            </a:r>
          </a:p>
          <a:p>
            <a:pPr lvl="1"/>
            <a:r>
              <a:rPr lang="en-GB" dirty="0"/>
              <a:t>Identity</a:t>
            </a:r>
          </a:p>
          <a:p>
            <a:pPr lvl="1"/>
            <a:r>
              <a:rPr lang="en-GB" dirty="0"/>
              <a:t>Least privilege</a:t>
            </a:r>
          </a:p>
          <a:p>
            <a:r>
              <a:rPr lang="en-GB" sz="2200" b="1" u="sng" dirty="0"/>
              <a:t>Secure in deployment</a:t>
            </a:r>
          </a:p>
          <a:p>
            <a:pPr lvl="1"/>
            <a:r>
              <a:rPr lang="en-GB" dirty="0"/>
              <a:t>Ports</a:t>
            </a:r>
          </a:p>
          <a:p>
            <a:pPr lvl="1"/>
            <a:r>
              <a:rPr lang="en-GB" dirty="0"/>
              <a:t>protocols</a:t>
            </a:r>
          </a:p>
        </p:txBody>
      </p:sp>
    </p:spTree>
    <p:extLst>
      <p:ext uri="{BB962C8B-B14F-4D97-AF65-F5344CB8AC3E}">
        <p14:creationId xmlns:p14="http://schemas.microsoft.com/office/powerpoint/2010/main" val="88305791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04850" y="0"/>
            <a:ext cx="11959455" cy="6858000"/>
          </a:xfrm>
          <a:prstGeom prst="rect">
            <a:avLst/>
          </a:prstGeom>
        </p:spPr>
      </p:pic>
    </p:spTree>
    <p:extLst>
      <p:ext uri="{BB962C8B-B14F-4D97-AF65-F5344CB8AC3E}">
        <p14:creationId xmlns:p14="http://schemas.microsoft.com/office/powerpoint/2010/main" val="6150574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02951" y="3185111"/>
            <a:ext cx="5475954" cy="3124201"/>
          </a:xfrm>
        </p:spPr>
        <p:txBody>
          <a:bodyPr>
            <a:normAutofit/>
          </a:bodyPr>
          <a:lstStyle/>
          <a:p>
            <a:r>
              <a:rPr lang="en-US" sz="1600" b="1" dirty="0"/>
              <a:t>Spoofing </a:t>
            </a:r>
            <a:r>
              <a:rPr lang="en-US" sz="1600" dirty="0"/>
              <a:t>is the inverse of </a:t>
            </a:r>
            <a:r>
              <a:rPr lang="en-US" sz="1600" b="1" dirty="0"/>
              <a:t>Authentication</a:t>
            </a:r>
          </a:p>
          <a:p>
            <a:r>
              <a:rPr lang="en-US" sz="1600" b="1" dirty="0"/>
              <a:t>Tampering</a:t>
            </a:r>
            <a:r>
              <a:rPr lang="en-US" sz="1600" dirty="0"/>
              <a:t> is the inverse of </a:t>
            </a:r>
            <a:r>
              <a:rPr lang="en-US" sz="1600" b="1" dirty="0"/>
              <a:t>Integrity</a:t>
            </a:r>
          </a:p>
          <a:p>
            <a:r>
              <a:rPr lang="en-US" sz="1600" b="1" dirty="0"/>
              <a:t>Repudiation</a:t>
            </a:r>
            <a:r>
              <a:rPr lang="en-US" sz="1600" dirty="0"/>
              <a:t> is the inverse of </a:t>
            </a:r>
            <a:r>
              <a:rPr lang="en-US" sz="1600" b="1" dirty="0"/>
              <a:t>Authentication </a:t>
            </a:r>
            <a:r>
              <a:rPr lang="en-US" sz="1600" dirty="0"/>
              <a:t>and/or </a:t>
            </a:r>
            <a:r>
              <a:rPr lang="en-US" sz="1600" b="1" dirty="0"/>
              <a:t>integrity</a:t>
            </a:r>
          </a:p>
          <a:p>
            <a:r>
              <a:rPr lang="en-US" sz="1600" b="1" dirty="0"/>
              <a:t>Information</a:t>
            </a:r>
            <a:r>
              <a:rPr lang="en-US" sz="1600" dirty="0"/>
              <a:t> </a:t>
            </a:r>
            <a:r>
              <a:rPr lang="en-US" sz="1600" b="1" dirty="0"/>
              <a:t>Disclosure</a:t>
            </a:r>
            <a:r>
              <a:rPr lang="en-US" sz="1600" dirty="0"/>
              <a:t> is the inverse of </a:t>
            </a:r>
            <a:r>
              <a:rPr lang="en-US" sz="1600" b="1" dirty="0"/>
              <a:t>Confidentiality</a:t>
            </a:r>
          </a:p>
          <a:p>
            <a:r>
              <a:rPr lang="en-US" sz="1600" b="1" dirty="0"/>
              <a:t>Denial</a:t>
            </a:r>
            <a:r>
              <a:rPr lang="en-US" sz="1600" dirty="0"/>
              <a:t> </a:t>
            </a:r>
            <a:r>
              <a:rPr lang="en-US" sz="1600" b="1" dirty="0"/>
              <a:t>of Service </a:t>
            </a:r>
            <a:r>
              <a:rPr lang="en-US" sz="1600" dirty="0"/>
              <a:t>is the inverse of </a:t>
            </a:r>
            <a:r>
              <a:rPr lang="en-US" sz="1600" b="1" dirty="0"/>
              <a:t>Availability</a:t>
            </a:r>
          </a:p>
          <a:p>
            <a:r>
              <a:rPr lang="en-US" sz="1600" b="1" dirty="0"/>
              <a:t>Elevation</a:t>
            </a:r>
            <a:r>
              <a:rPr lang="en-US" sz="1600" dirty="0"/>
              <a:t> </a:t>
            </a:r>
            <a:r>
              <a:rPr lang="en-US" sz="1600" b="1" dirty="0"/>
              <a:t>of</a:t>
            </a:r>
            <a:r>
              <a:rPr lang="en-US" sz="1600" dirty="0"/>
              <a:t> </a:t>
            </a:r>
            <a:r>
              <a:rPr lang="en-US" sz="1600" b="1" dirty="0"/>
              <a:t>Privilege</a:t>
            </a:r>
            <a:r>
              <a:rPr lang="en-US" sz="1600" dirty="0"/>
              <a:t> is the inverse of </a:t>
            </a:r>
            <a:r>
              <a:rPr lang="en-US" sz="1600" b="1" dirty="0"/>
              <a:t>Authorization</a:t>
            </a:r>
          </a:p>
          <a:p>
            <a:endParaRPr lang="en-GB" sz="1600" dirty="0"/>
          </a:p>
        </p:txBody>
      </p:sp>
      <p:sp>
        <p:nvSpPr>
          <p:cNvPr id="6" name="Rectangle 5"/>
          <p:cNvSpPr/>
          <p:nvPr/>
        </p:nvSpPr>
        <p:spPr>
          <a:xfrm>
            <a:off x="5889873" y="1502464"/>
            <a:ext cx="6096000" cy="3828805"/>
          </a:xfrm>
          <a:prstGeom prst="rect">
            <a:avLst/>
          </a:prstGeom>
        </p:spPr>
        <p:txBody>
          <a:bodyPr>
            <a:spAutoFit/>
          </a:bodyPr>
          <a:lstStyle/>
          <a:p>
            <a:pPr marL="342900" lvl="0" indent="-342900">
              <a:lnSpc>
                <a:spcPct val="110000"/>
              </a:lnSpc>
              <a:spcBef>
                <a:spcPts val="200"/>
              </a:spcBef>
              <a:spcAft>
                <a:spcPts val="1000"/>
              </a:spcAft>
              <a:buFont typeface="+mj-lt"/>
              <a:buAutoNum type="arabicPeriod"/>
            </a:pPr>
            <a:r>
              <a:rPr lang="en-US" sz="1400" dirty="0">
                <a:uFill>
                  <a:solidFill>
                    <a:srgbClr val="000000"/>
                  </a:solidFill>
                </a:uFill>
                <a:latin typeface="Arial" panose="020B0604020202020204" pitchFamily="34" charset="0"/>
                <a:ea typeface="Times New Roman" panose="02020603050405020304" pitchFamily="18" charset="0"/>
                <a:cs typeface="Times New Roman" panose="02020603050405020304" pitchFamily="18" charset="0"/>
              </a:rPr>
              <a:t>Injection</a:t>
            </a:r>
            <a:endParaRPr lang="en-GB" sz="1400" dirty="0">
              <a:uFill>
                <a:solidFill>
                  <a:srgbClr val="000000"/>
                </a:solidFill>
              </a:uFill>
              <a:latin typeface="Arial" panose="020B0604020202020204" pitchFamily="34" charset="0"/>
              <a:ea typeface="Times New Roman" panose="02020603050405020304" pitchFamily="18" charset="0"/>
              <a:cs typeface="Times New Roman" panose="02020603050405020304" pitchFamily="18" charset="0"/>
            </a:endParaRPr>
          </a:p>
          <a:p>
            <a:pPr marL="342900" lvl="0" indent="-342900">
              <a:lnSpc>
                <a:spcPct val="110000"/>
              </a:lnSpc>
              <a:spcBef>
                <a:spcPts val="200"/>
              </a:spcBef>
              <a:spcAft>
                <a:spcPts val="1000"/>
              </a:spcAft>
              <a:buFont typeface="+mj-lt"/>
              <a:buAutoNum type="arabicPeriod"/>
            </a:pPr>
            <a:r>
              <a:rPr lang="en-US" sz="1400" dirty="0">
                <a:uFill>
                  <a:solidFill>
                    <a:srgbClr val="000000"/>
                  </a:solidFill>
                </a:uFill>
                <a:latin typeface="Arial" panose="020B0604020202020204" pitchFamily="34" charset="0"/>
                <a:ea typeface="Times New Roman" panose="02020603050405020304" pitchFamily="18" charset="0"/>
                <a:cs typeface="Times New Roman" panose="02020603050405020304" pitchFamily="18" charset="0"/>
              </a:rPr>
              <a:t>Broken Authentication</a:t>
            </a:r>
            <a:endParaRPr lang="en-GB" sz="1400" dirty="0">
              <a:uFill>
                <a:solidFill>
                  <a:srgbClr val="000000"/>
                </a:solidFill>
              </a:uFill>
              <a:latin typeface="Arial" panose="020B0604020202020204" pitchFamily="34" charset="0"/>
              <a:ea typeface="Times New Roman" panose="02020603050405020304" pitchFamily="18" charset="0"/>
              <a:cs typeface="Times New Roman" panose="02020603050405020304" pitchFamily="18" charset="0"/>
            </a:endParaRPr>
          </a:p>
          <a:p>
            <a:pPr marL="342900" lvl="0" indent="-342900">
              <a:lnSpc>
                <a:spcPct val="110000"/>
              </a:lnSpc>
              <a:spcBef>
                <a:spcPts val="200"/>
              </a:spcBef>
              <a:spcAft>
                <a:spcPts val="1000"/>
              </a:spcAft>
              <a:buFont typeface="+mj-lt"/>
              <a:buAutoNum type="arabicPeriod"/>
            </a:pPr>
            <a:r>
              <a:rPr lang="en-US" sz="1400" dirty="0">
                <a:uFill>
                  <a:solidFill>
                    <a:srgbClr val="000000"/>
                  </a:solidFill>
                </a:uFill>
                <a:latin typeface="Arial" panose="020B0604020202020204" pitchFamily="34" charset="0"/>
                <a:ea typeface="Times New Roman" panose="02020603050405020304" pitchFamily="18" charset="0"/>
                <a:cs typeface="Times New Roman" panose="02020603050405020304" pitchFamily="18" charset="0"/>
              </a:rPr>
              <a:t>Sensitive Data Exposure</a:t>
            </a:r>
            <a:endParaRPr lang="en-GB" sz="1400" dirty="0">
              <a:uFill>
                <a:solidFill>
                  <a:srgbClr val="000000"/>
                </a:solidFill>
              </a:uFill>
              <a:latin typeface="Arial" panose="020B0604020202020204" pitchFamily="34" charset="0"/>
              <a:ea typeface="Times New Roman" panose="02020603050405020304" pitchFamily="18" charset="0"/>
              <a:cs typeface="Times New Roman" panose="02020603050405020304" pitchFamily="18" charset="0"/>
            </a:endParaRPr>
          </a:p>
          <a:p>
            <a:pPr marL="342900" lvl="0" indent="-342900">
              <a:lnSpc>
                <a:spcPct val="110000"/>
              </a:lnSpc>
              <a:spcBef>
                <a:spcPts val="200"/>
              </a:spcBef>
              <a:spcAft>
                <a:spcPts val="1000"/>
              </a:spcAft>
              <a:buFont typeface="+mj-lt"/>
              <a:buAutoNum type="arabicPeriod"/>
            </a:pPr>
            <a:r>
              <a:rPr lang="en-US" sz="1400" dirty="0">
                <a:uFill>
                  <a:solidFill>
                    <a:srgbClr val="000000"/>
                  </a:solidFill>
                </a:uFill>
                <a:latin typeface="Arial" panose="020B0604020202020204" pitchFamily="34" charset="0"/>
                <a:ea typeface="Times New Roman" panose="02020603050405020304" pitchFamily="18" charset="0"/>
                <a:cs typeface="Times New Roman" panose="02020603050405020304" pitchFamily="18" charset="0"/>
              </a:rPr>
              <a:t>XML External Entities (XXE)</a:t>
            </a:r>
            <a:endParaRPr lang="en-GB" sz="1400" dirty="0">
              <a:uFill>
                <a:solidFill>
                  <a:srgbClr val="000000"/>
                </a:solidFill>
              </a:uFill>
              <a:latin typeface="Arial" panose="020B0604020202020204" pitchFamily="34" charset="0"/>
              <a:ea typeface="Times New Roman" panose="02020603050405020304" pitchFamily="18" charset="0"/>
              <a:cs typeface="Times New Roman" panose="02020603050405020304" pitchFamily="18" charset="0"/>
            </a:endParaRPr>
          </a:p>
          <a:p>
            <a:pPr marL="342900" lvl="0" indent="-342900">
              <a:lnSpc>
                <a:spcPct val="110000"/>
              </a:lnSpc>
              <a:spcBef>
                <a:spcPts val="200"/>
              </a:spcBef>
              <a:spcAft>
                <a:spcPts val="1000"/>
              </a:spcAft>
              <a:buFont typeface="+mj-lt"/>
              <a:buAutoNum type="arabicPeriod"/>
            </a:pPr>
            <a:r>
              <a:rPr lang="en-US" sz="1400" dirty="0">
                <a:uFill>
                  <a:solidFill>
                    <a:srgbClr val="000000"/>
                  </a:solidFill>
                </a:uFill>
                <a:latin typeface="Arial" panose="020B0604020202020204" pitchFamily="34" charset="0"/>
                <a:ea typeface="Times New Roman" panose="02020603050405020304" pitchFamily="18" charset="0"/>
                <a:cs typeface="Times New Roman" panose="02020603050405020304" pitchFamily="18" charset="0"/>
              </a:rPr>
              <a:t>Broken Access Control</a:t>
            </a:r>
            <a:endParaRPr lang="en-GB" sz="1400" dirty="0">
              <a:uFill>
                <a:solidFill>
                  <a:srgbClr val="000000"/>
                </a:solidFill>
              </a:uFill>
              <a:latin typeface="Arial" panose="020B0604020202020204" pitchFamily="34" charset="0"/>
              <a:ea typeface="Times New Roman" panose="02020603050405020304" pitchFamily="18" charset="0"/>
              <a:cs typeface="Times New Roman" panose="02020603050405020304" pitchFamily="18" charset="0"/>
            </a:endParaRPr>
          </a:p>
          <a:p>
            <a:pPr marL="342900" lvl="0" indent="-342900">
              <a:lnSpc>
                <a:spcPct val="110000"/>
              </a:lnSpc>
              <a:spcBef>
                <a:spcPts val="200"/>
              </a:spcBef>
              <a:spcAft>
                <a:spcPts val="1000"/>
              </a:spcAft>
              <a:buFont typeface="+mj-lt"/>
              <a:buAutoNum type="arabicPeriod"/>
            </a:pPr>
            <a:r>
              <a:rPr lang="en-GB" sz="1400" dirty="0">
                <a:uFill>
                  <a:solidFill>
                    <a:srgbClr val="000000"/>
                  </a:solidFill>
                </a:uFill>
                <a:latin typeface="Arial" panose="020B0604020202020204" pitchFamily="34" charset="0"/>
                <a:ea typeface="Times New Roman" panose="02020603050405020304" pitchFamily="18" charset="0"/>
                <a:cs typeface="Times New Roman" panose="02020603050405020304" pitchFamily="18" charset="0"/>
              </a:rPr>
              <a:t>Security Misconfiguration</a:t>
            </a:r>
          </a:p>
          <a:p>
            <a:pPr marL="342900" lvl="0" indent="-342900">
              <a:lnSpc>
                <a:spcPct val="110000"/>
              </a:lnSpc>
              <a:spcBef>
                <a:spcPts val="200"/>
              </a:spcBef>
              <a:spcAft>
                <a:spcPts val="1000"/>
              </a:spcAft>
              <a:buFont typeface="+mj-lt"/>
              <a:buAutoNum type="arabicPeriod"/>
            </a:pPr>
            <a:r>
              <a:rPr lang="en-US" sz="1400" dirty="0">
                <a:uFill>
                  <a:solidFill>
                    <a:srgbClr val="000000"/>
                  </a:solidFill>
                </a:uFill>
                <a:latin typeface="Arial" panose="020B0604020202020204" pitchFamily="34" charset="0"/>
                <a:ea typeface="Times New Roman" panose="02020603050405020304" pitchFamily="18" charset="0"/>
                <a:cs typeface="Times New Roman" panose="02020603050405020304" pitchFamily="18" charset="0"/>
              </a:rPr>
              <a:t>Cross-Site Scripting (XSS)</a:t>
            </a:r>
            <a:endParaRPr lang="en-GB" sz="1400" dirty="0">
              <a:uFill>
                <a:solidFill>
                  <a:srgbClr val="000000"/>
                </a:solidFill>
              </a:uFill>
              <a:latin typeface="Arial" panose="020B0604020202020204" pitchFamily="34" charset="0"/>
              <a:ea typeface="Times New Roman" panose="02020603050405020304" pitchFamily="18" charset="0"/>
              <a:cs typeface="Times New Roman" panose="02020603050405020304" pitchFamily="18" charset="0"/>
            </a:endParaRPr>
          </a:p>
          <a:p>
            <a:pPr marL="342900" lvl="0" indent="-342900">
              <a:lnSpc>
                <a:spcPct val="110000"/>
              </a:lnSpc>
              <a:spcBef>
                <a:spcPts val="200"/>
              </a:spcBef>
              <a:spcAft>
                <a:spcPts val="1000"/>
              </a:spcAft>
              <a:buFont typeface="+mj-lt"/>
              <a:buAutoNum type="arabicPeriod"/>
            </a:pPr>
            <a:r>
              <a:rPr lang="en-US" sz="1400" dirty="0">
                <a:uFill>
                  <a:solidFill>
                    <a:srgbClr val="000000"/>
                  </a:solidFill>
                </a:uFill>
                <a:latin typeface="Arial" panose="020B0604020202020204" pitchFamily="34" charset="0"/>
                <a:ea typeface="Times New Roman" panose="02020603050405020304" pitchFamily="18" charset="0"/>
                <a:cs typeface="Times New Roman" panose="02020603050405020304" pitchFamily="18" charset="0"/>
              </a:rPr>
              <a:t>Insecure Deserialization</a:t>
            </a:r>
            <a:endParaRPr lang="en-GB" sz="1400" dirty="0">
              <a:uFill>
                <a:solidFill>
                  <a:srgbClr val="000000"/>
                </a:solidFill>
              </a:uFill>
              <a:latin typeface="Arial" panose="020B0604020202020204" pitchFamily="34" charset="0"/>
              <a:ea typeface="Times New Roman" panose="02020603050405020304" pitchFamily="18" charset="0"/>
              <a:cs typeface="Times New Roman" panose="02020603050405020304" pitchFamily="18" charset="0"/>
            </a:endParaRPr>
          </a:p>
          <a:p>
            <a:pPr marL="342900" lvl="0" indent="-342900">
              <a:lnSpc>
                <a:spcPct val="110000"/>
              </a:lnSpc>
              <a:spcBef>
                <a:spcPts val="200"/>
              </a:spcBef>
              <a:spcAft>
                <a:spcPts val="1000"/>
              </a:spcAft>
              <a:buFont typeface="+mj-lt"/>
              <a:buAutoNum type="arabicPeriod"/>
            </a:pPr>
            <a:r>
              <a:rPr lang="en-US" sz="1400" dirty="0">
                <a:uFill>
                  <a:solidFill>
                    <a:srgbClr val="000000"/>
                  </a:solidFill>
                </a:uFill>
                <a:latin typeface="Arial" panose="020B0604020202020204" pitchFamily="34" charset="0"/>
                <a:ea typeface="Times New Roman" panose="02020603050405020304" pitchFamily="18" charset="0"/>
                <a:cs typeface="Times New Roman" panose="02020603050405020304" pitchFamily="18" charset="0"/>
              </a:rPr>
              <a:t>Using Components with Known Vulnerabilities</a:t>
            </a:r>
            <a:endParaRPr lang="en-GB" sz="1400" dirty="0">
              <a:uFill>
                <a:solidFill>
                  <a:srgbClr val="000000"/>
                </a:solidFill>
              </a:uFill>
              <a:latin typeface="Arial" panose="020B0604020202020204" pitchFamily="34" charset="0"/>
              <a:ea typeface="Times New Roman" panose="02020603050405020304" pitchFamily="18" charset="0"/>
              <a:cs typeface="Times New Roman" panose="02020603050405020304" pitchFamily="18" charset="0"/>
            </a:endParaRPr>
          </a:p>
          <a:p>
            <a:pPr marL="342900" lvl="0" indent="-342900">
              <a:lnSpc>
                <a:spcPct val="110000"/>
              </a:lnSpc>
              <a:spcBef>
                <a:spcPts val="200"/>
              </a:spcBef>
              <a:spcAft>
                <a:spcPts val="1000"/>
              </a:spcAft>
              <a:buFont typeface="+mj-lt"/>
              <a:buAutoNum type="arabicPeriod"/>
            </a:pPr>
            <a:r>
              <a:rPr lang="en-US" sz="1400" dirty="0">
                <a:uFill>
                  <a:solidFill>
                    <a:srgbClr val="000000"/>
                  </a:solidFill>
                </a:uFill>
                <a:latin typeface="Arial" panose="020B0604020202020204" pitchFamily="34" charset="0"/>
                <a:ea typeface="Times New Roman" panose="02020603050405020304" pitchFamily="18" charset="0"/>
                <a:cs typeface="Times New Roman" panose="02020603050405020304" pitchFamily="18" charset="0"/>
              </a:rPr>
              <a:t>Insufficient Logging &amp; Monitoring</a:t>
            </a:r>
            <a:endParaRPr lang="en-GB" sz="1400" dirty="0">
              <a:effectLst/>
              <a:uFill>
                <a:solidFill>
                  <a:srgbClr val="000000"/>
                </a:solidFill>
              </a:uFill>
              <a:latin typeface="Arial" panose="020B0604020202020204" pitchFamily="34" charset="0"/>
              <a:ea typeface="Times New Roman" panose="02020603050405020304" pitchFamily="18" charset="0"/>
              <a:cs typeface="Times New Roman" panose="02020603050405020304" pitchFamily="18" charset="0"/>
            </a:endParaRPr>
          </a:p>
        </p:txBody>
      </p:sp>
      <p:sp>
        <p:nvSpPr>
          <p:cNvPr id="10" name="TextBox 9"/>
          <p:cNvSpPr txBox="1"/>
          <p:nvPr/>
        </p:nvSpPr>
        <p:spPr>
          <a:xfrm>
            <a:off x="10708677" y="359368"/>
            <a:ext cx="867545" cy="369332"/>
          </a:xfrm>
          <a:prstGeom prst="rect">
            <a:avLst/>
          </a:prstGeom>
          <a:noFill/>
        </p:spPr>
        <p:txBody>
          <a:bodyPr wrap="none" rtlCol="0">
            <a:spAutoFit/>
          </a:bodyPr>
          <a:lstStyle/>
          <a:p>
            <a:r>
              <a:rPr lang="en-GB" dirty="0"/>
              <a:t>(2017)</a:t>
            </a:r>
          </a:p>
        </p:txBody>
      </p:sp>
      <p:sp>
        <p:nvSpPr>
          <p:cNvPr id="13" name="Title 1">
            <a:extLst>
              <a:ext uri="{FF2B5EF4-FFF2-40B4-BE49-F238E27FC236}">
                <a16:creationId xmlns:a16="http://schemas.microsoft.com/office/drawing/2014/main" id="{A192F91D-B586-2B45-9C0E-431714DE6908}"/>
              </a:ext>
            </a:extLst>
          </p:cNvPr>
          <p:cNvSpPr>
            <a:spLocks noGrp="1"/>
          </p:cNvSpPr>
          <p:nvPr>
            <p:ph type="title"/>
          </p:nvPr>
        </p:nvSpPr>
        <p:spPr>
          <a:xfrm>
            <a:off x="476813" y="2052910"/>
            <a:ext cx="2901387" cy="1056345"/>
          </a:xfrm>
        </p:spPr>
        <p:txBody>
          <a:bodyPr>
            <a:normAutofit/>
          </a:bodyPr>
          <a:lstStyle/>
          <a:p>
            <a:pPr algn="ctr"/>
            <a:r>
              <a:rPr lang="en-GB" sz="4000" b="1" dirty="0"/>
              <a:t>STRIDE</a:t>
            </a:r>
          </a:p>
        </p:txBody>
      </p:sp>
      <p:sp>
        <p:nvSpPr>
          <p:cNvPr id="14" name="Title 1">
            <a:extLst>
              <a:ext uri="{FF2B5EF4-FFF2-40B4-BE49-F238E27FC236}">
                <a16:creationId xmlns:a16="http://schemas.microsoft.com/office/drawing/2014/main" id="{33456709-112F-D947-906E-A036F3D0B928}"/>
              </a:ext>
            </a:extLst>
          </p:cNvPr>
          <p:cNvSpPr txBox="1">
            <a:spLocks/>
          </p:cNvSpPr>
          <p:nvPr/>
        </p:nvSpPr>
        <p:spPr>
          <a:xfrm>
            <a:off x="5582653" y="277996"/>
            <a:ext cx="4907547" cy="105634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GB" sz="4000" b="1" dirty="0"/>
              <a:t>OWASP Top 10</a:t>
            </a:r>
          </a:p>
        </p:txBody>
      </p:sp>
    </p:spTree>
    <p:extLst>
      <p:ext uri="{BB962C8B-B14F-4D97-AF65-F5344CB8AC3E}">
        <p14:creationId xmlns:p14="http://schemas.microsoft.com/office/powerpoint/2010/main" val="8042490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0866" y="628261"/>
            <a:ext cx="2816976" cy="1905000"/>
          </a:xfrm>
        </p:spPr>
        <p:txBody>
          <a:bodyPr>
            <a:normAutofit/>
          </a:bodyPr>
          <a:lstStyle/>
          <a:p>
            <a:r>
              <a:rPr lang="en-GB" dirty="0"/>
              <a:t>How issues link together</a:t>
            </a:r>
          </a:p>
        </p:txBody>
      </p:sp>
      <p:sp>
        <p:nvSpPr>
          <p:cNvPr id="3" name="Content Placeholder 2"/>
          <p:cNvSpPr>
            <a:spLocks noGrp="1"/>
          </p:cNvSpPr>
          <p:nvPr>
            <p:ph idx="1"/>
          </p:nvPr>
        </p:nvSpPr>
        <p:spPr>
          <a:xfrm>
            <a:off x="287171" y="2760825"/>
            <a:ext cx="3550903" cy="3124201"/>
          </a:xfrm>
        </p:spPr>
        <p:txBody>
          <a:bodyPr/>
          <a:lstStyle/>
          <a:p>
            <a:r>
              <a:rPr lang="en-GB" b="1" dirty="0">
                <a:solidFill>
                  <a:schemeClr val="bg1"/>
                </a:solidFill>
                <a:highlight>
                  <a:srgbClr val="FFFF00"/>
                </a:highlight>
              </a:rPr>
              <a:t>Map the elements to your current situation</a:t>
            </a:r>
          </a:p>
          <a:p>
            <a:r>
              <a:rPr lang="en-GB" b="1" dirty="0">
                <a:solidFill>
                  <a:schemeClr val="bg1"/>
                </a:solidFill>
                <a:highlight>
                  <a:srgbClr val="FFFF00"/>
                </a:highlight>
              </a:rPr>
              <a:t>How to use in Jira, Azure DevOps?</a:t>
            </a:r>
          </a:p>
        </p:txBody>
      </p:sp>
      <p:pic>
        <p:nvPicPr>
          <p:cNvPr id="4" name="Picture 3"/>
          <p:cNvPicPr>
            <a:picLocks noChangeAspect="1"/>
          </p:cNvPicPr>
          <p:nvPr/>
        </p:nvPicPr>
        <p:blipFill>
          <a:blip r:embed="rId2"/>
          <a:stretch>
            <a:fillRect/>
          </a:stretch>
        </p:blipFill>
        <p:spPr>
          <a:xfrm>
            <a:off x="4154097" y="363375"/>
            <a:ext cx="7541406" cy="6224555"/>
          </a:xfrm>
          <a:prstGeom prst="rect">
            <a:avLst/>
          </a:prstGeom>
        </p:spPr>
      </p:pic>
    </p:spTree>
    <p:extLst>
      <p:ext uri="{BB962C8B-B14F-4D97-AF65-F5344CB8AC3E}">
        <p14:creationId xmlns:p14="http://schemas.microsoft.com/office/powerpoint/2010/main" val="38641390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officeArt object"/>
          <p:cNvPicPr>
            <a:picLocks noChangeAspect="1" noChangeArrowheads="1"/>
          </p:cNvPicPr>
          <p:nvPr/>
        </p:nvPicPr>
        <p:blipFill>
          <a:blip r:embed="rId2"/>
          <a:stretch>
            <a:fillRect/>
          </a:stretch>
        </p:blipFill>
        <p:spPr bwMode="auto">
          <a:xfrm>
            <a:off x="535760" y="424987"/>
            <a:ext cx="7136977" cy="5773408"/>
          </a:xfrm>
          <a:prstGeom prst="rect">
            <a:avLst/>
          </a:prstGeom>
          <a:solidFill>
            <a:schemeClr val="tx1"/>
          </a:solidFill>
          <a:extLst>
            <a:ext uri="{909E8E84-426E-40dd-AFC4-6F175D3DCCD1}">
              <a14:hiddenFill xmlns:a14="http://schemas.microsoft.com/office/drawing/2010/main" xmlns="">
                <a:solidFill>
                  <a:srgbClr val="FFFFFF"/>
                </a:solidFill>
              </a14:hiddenFill>
            </a:ext>
          </a:extLst>
        </p:spPr>
      </p:pic>
      <p:sp>
        <p:nvSpPr>
          <p:cNvPr id="7" name="Title 1">
            <a:extLst>
              <a:ext uri="{FF2B5EF4-FFF2-40B4-BE49-F238E27FC236}">
                <a16:creationId xmlns:a16="http://schemas.microsoft.com/office/drawing/2014/main" id="{19F1151C-8A60-4DC1-8B8A-652103C43E34}"/>
              </a:ext>
            </a:extLst>
          </p:cNvPr>
          <p:cNvSpPr>
            <a:spLocks noGrp="1"/>
          </p:cNvSpPr>
          <p:nvPr>
            <p:ph type="title"/>
          </p:nvPr>
        </p:nvSpPr>
        <p:spPr>
          <a:xfrm>
            <a:off x="8159263" y="505307"/>
            <a:ext cx="3496978" cy="3591909"/>
          </a:xfrm>
        </p:spPr>
        <p:txBody>
          <a:bodyPr>
            <a:normAutofit/>
          </a:bodyPr>
          <a:lstStyle/>
          <a:p>
            <a:r>
              <a:rPr lang="en-GB" dirty="0"/>
              <a:t>the representative diagram</a:t>
            </a:r>
          </a:p>
        </p:txBody>
      </p:sp>
    </p:spTree>
    <p:extLst>
      <p:ext uri="{BB962C8B-B14F-4D97-AF65-F5344CB8AC3E}">
        <p14:creationId xmlns:p14="http://schemas.microsoft.com/office/powerpoint/2010/main" val="5597209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4985" y="299355"/>
            <a:ext cx="11480572" cy="1436915"/>
          </a:xfrm>
        </p:spPr>
        <p:txBody>
          <a:bodyPr/>
          <a:lstStyle/>
          <a:p>
            <a:r>
              <a:rPr lang="en-GB" dirty="0"/>
              <a:t>           Flaws 								              versus bugs</a:t>
            </a:r>
          </a:p>
        </p:txBody>
      </p:sp>
      <p:pic>
        <p:nvPicPr>
          <p:cNvPr id="5" name="Picture 4"/>
          <p:cNvPicPr>
            <a:picLocks noChangeAspect="1"/>
          </p:cNvPicPr>
          <p:nvPr/>
        </p:nvPicPr>
        <p:blipFill>
          <a:blip r:embed="rId3"/>
          <a:stretch>
            <a:fillRect/>
          </a:stretch>
        </p:blipFill>
        <p:spPr>
          <a:xfrm>
            <a:off x="457333" y="1873019"/>
            <a:ext cx="4312688" cy="2947988"/>
          </a:xfrm>
          <a:prstGeom prst="rect">
            <a:avLst/>
          </a:prstGeom>
        </p:spPr>
      </p:pic>
      <p:pic>
        <p:nvPicPr>
          <p:cNvPr id="7" name="Picture 6"/>
          <p:cNvPicPr>
            <a:picLocks noChangeAspect="1"/>
          </p:cNvPicPr>
          <p:nvPr/>
        </p:nvPicPr>
        <p:blipFill>
          <a:blip r:embed="rId4"/>
          <a:stretch>
            <a:fillRect/>
          </a:stretch>
        </p:blipFill>
        <p:spPr>
          <a:xfrm>
            <a:off x="6399439" y="1873019"/>
            <a:ext cx="5238750" cy="2933700"/>
          </a:xfrm>
          <a:prstGeom prst="rect">
            <a:avLst/>
          </a:prstGeom>
        </p:spPr>
      </p:pic>
    </p:spTree>
    <p:extLst>
      <p:ext uri="{BB962C8B-B14F-4D97-AF65-F5344CB8AC3E}">
        <p14:creationId xmlns:p14="http://schemas.microsoft.com/office/powerpoint/2010/main" val="244508635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TM03457485[[fn=Mesh]]</Template>
  <TotalTime>16995</TotalTime>
  <Words>1745</Words>
  <Application>Microsoft Macintosh PowerPoint</Application>
  <PresentationFormat>Widescreen</PresentationFormat>
  <Paragraphs>420</Paragraphs>
  <Slides>50</Slides>
  <Notes>12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50</vt:i4>
      </vt:variant>
    </vt:vector>
  </HeadingPairs>
  <TitlesOfParts>
    <vt:vector size="57" baseType="lpstr">
      <vt:lpstr>Arial</vt:lpstr>
      <vt:lpstr>Calibri</vt:lpstr>
      <vt:lpstr>Century Gothic</vt:lpstr>
      <vt:lpstr>Copperplate Gothic Bold</vt:lpstr>
      <vt:lpstr>Times New Roman</vt:lpstr>
      <vt:lpstr>Verdana</vt:lpstr>
      <vt:lpstr>Mesh</vt:lpstr>
      <vt:lpstr>Introduction to threat modelling</vt:lpstr>
      <vt:lpstr>Can you explain more clearly Why we have a secure SDLC process,  From yesterday’s instruction?</vt:lpstr>
      <vt:lpstr>Remember this?</vt:lpstr>
      <vt:lpstr>And this? (Defense in depth)</vt:lpstr>
      <vt:lpstr>SSDLC principles</vt:lpstr>
      <vt:lpstr>STRIDE</vt:lpstr>
      <vt:lpstr>How issues link together</vt:lpstr>
      <vt:lpstr>the representative diagram</vt:lpstr>
      <vt:lpstr>           Flaws                       versus bugs</vt:lpstr>
      <vt:lpstr>threat modelling 101</vt:lpstr>
      <vt:lpstr>    Threat Model type Asset Based   – What are you protecting? Attacker Based  – What would an attacker do? Defensive Based  – What should I protect against? </vt:lpstr>
      <vt:lpstr>Basic Threat Model Elements</vt:lpstr>
      <vt:lpstr>Model the system</vt:lpstr>
      <vt:lpstr>Our focus will be an attacker-based model</vt:lpstr>
      <vt:lpstr>use a context or process diagram</vt:lpstr>
      <vt:lpstr>dependencies</vt:lpstr>
      <vt:lpstr>Now…  Deduce some potential dependencies</vt:lpstr>
      <vt:lpstr>Understand Zones of trust</vt:lpstr>
      <vt:lpstr>add trust boundaries to this diagram</vt:lpstr>
      <vt:lpstr>Analyse the threats</vt:lpstr>
      <vt:lpstr>Accept</vt:lpstr>
      <vt:lpstr>Reduce</vt:lpstr>
      <vt:lpstr>Analyse the threats</vt:lpstr>
      <vt:lpstr>Validate the threats and mitigations</vt:lpstr>
      <vt:lpstr>Prioritisation methods for triaging</vt:lpstr>
      <vt:lpstr>Lab</vt:lpstr>
      <vt:lpstr>rapid Threat Model prototyping methodology   – an introduction to Threat ModelLing 201</vt:lpstr>
      <vt:lpstr>Rapid Threat model prototyping - goal</vt:lpstr>
      <vt:lpstr>Overview of Agile Architecture</vt:lpstr>
      <vt:lpstr>Overview of Agile Architecture</vt:lpstr>
      <vt:lpstr>How to fit this into Devops</vt:lpstr>
      <vt:lpstr>Agile architecture in-sprint</vt:lpstr>
      <vt:lpstr>Why elevation of privilege is bad  Attack Kill Chain again</vt:lpstr>
      <vt:lpstr>Key Concept   Trust Zones become numbers (1)</vt:lpstr>
      <vt:lpstr>Key Concept   highest valued trust zones (2)</vt:lpstr>
      <vt:lpstr>Key Concept   Boundary Trust Zones (3)</vt:lpstr>
      <vt:lpstr>Key Concept    Trust Zones become numbers</vt:lpstr>
      <vt:lpstr>Key Concept   Zone rules</vt:lpstr>
      <vt:lpstr>Key Concept   Zone rules</vt:lpstr>
      <vt:lpstr>Key Concept   Zone rules</vt:lpstr>
      <vt:lpstr>Key Concept   Zone rules</vt:lpstr>
      <vt:lpstr>Key Concept   Zone rules</vt:lpstr>
      <vt:lpstr>Key Concept   Zone rules</vt:lpstr>
      <vt:lpstr>Map mitigations based on anti-STRIDE properties</vt:lpstr>
      <vt:lpstr>PowerPoint Presentation</vt:lpstr>
      <vt:lpstr>PowerPoint Presentation</vt:lpstr>
      <vt:lpstr>Key Concept   Kill chain provides rough impact</vt:lpstr>
      <vt:lpstr>Key Concept   Zone math shows  probability</vt:lpstr>
      <vt:lpstr>Key Concept   Zone math shows  dangerous flows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the ssdlc* and threat modelling</dc:title>
  <dc:creator>Heffe</dc:creator>
  <cp:lastModifiedBy>Geoff Hill</cp:lastModifiedBy>
  <cp:revision>190</cp:revision>
  <dcterms:created xsi:type="dcterms:W3CDTF">2017-07-11T00:50:04Z</dcterms:created>
  <dcterms:modified xsi:type="dcterms:W3CDTF">2018-11-15T07:50:20Z</dcterms:modified>
</cp:coreProperties>
</file>